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0"/>
  </p:sldMasterIdLst>
  <p:notesMasterIdLst>
    <p:notesMasterId r:id="rId74"/>
  </p:notesMasterIdLst>
  <p:handoutMasterIdLst>
    <p:handoutMasterId r:id="rId75"/>
  </p:handoutMasterIdLst>
  <p:sldIdLst>
    <p:sldId id="256" r:id="rId11"/>
    <p:sldId id="338" r:id="rId12"/>
    <p:sldId id="361" r:id="rId13"/>
    <p:sldId id="330" r:id="rId14"/>
    <p:sldId id="331" r:id="rId15"/>
    <p:sldId id="332" r:id="rId16"/>
    <p:sldId id="357" r:id="rId17"/>
    <p:sldId id="291" r:id="rId18"/>
    <p:sldId id="335" r:id="rId19"/>
    <p:sldId id="292" r:id="rId20"/>
    <p:sldId id="295" r:id="rId21"/>
    <p:sldId id="337" r:id="rId22"/>
    <p:sldId id="296" r:id="rId23"/>
    <p:sldId id="336" r:id="rId24"/>
    <p:sldId id="306" r:id="rId25"/>
    <p:sldId id="365" r:id="rId26"/>
    <p:sldId id="362" r:id="rId27"/>
    <p:sldId id="298" r:id="rId28"/>
    <p:sldId id="297" r:id="rId29"/>
    <p:sldId id="289" r:id="rId30"/>
    <p:sldId id="318" r:id="rId31"/>
    <p:sldId id="327" r:id="rId32"/>
    <p:sldId id="307" r:id="rId33"/>
    <p:sldId id="304" r:id="rId34"/>
    <p:sldId id="317" r:id="rId35"/>
    <p:sldId id="377" r:id="rId36"/>
    <p:sldId id="363" r:id="rId37"/>
    <p:sldId id="315" r:id="rId38"/>
    <p:sldId id="343" r:id="rId39"/>
    <p:sldId id="344" r:id="rId40"/>
    <p:sldId id="345" r:id="rId41"/>
    <p:sldId id="312" r:id="rId42"/>
    <p:sldId id="358" r:id="rId43"/>
    <p:sldId id="346" r:id="rId44"/>
    <p:sldId id="349" r:id="rId45"/>
    <p:sldId id="350" r:id="rId46"/>
    <p:sldId id="359" r:id="rId47"/>
    <p:sldId id="351" r:id="rId48"/>
    <p:sldId id="348" r:id="rId49"/>
    <p:sldId id="355" r:id="rId50"/>
    <p:sldId id="354" r:id="rId51"/>
    <p:sldId id="353" r:id="rId52"/>
    <p:sldId id="352" r:id="rId53"/>
    <p:sldId id="341" r:id="rId54"/>
    <p:sldId id="364" r:id="rId55"/>
    <p:sldId id="319" r:id="rId56"/>
    <p:sldId id="342" r:id="rId57"/>
    <p:sldId id="356" r:id="rId58"/>
    <p:sldId id="360" r:id="rId59"/>
    <p:sldId id="376" r:id="rId60"/>
    <p:sldId id="326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23" r:id="rId72"/>
    <p:sldId id="322" r:id="rId73"/>
  </p:sldIdLst>
  <p:sldSz cx="10693400" cy="6011863"/>
  <p:notesSz cx="7099300" cy="10234613"/>
  <p:defaultTextStyle>
    <a:defPPr>
      <a:defRPr lang="en-US"/>
    </a:defPPr>
    <a:lvl1pPr marL="0" algn="l" defTabSz="9112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5629" algn="l" defTabSz="9112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1257" algn="l" defTabSz="9112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6886" algn="l" defTabSz="9112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2513" algn="l" defTabSz="9112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8142" algn="l" defTabSz="9112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3771" algn="l" defTabSz="9112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89399" algn="l" defTabSz="9112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5028" algn="l" defTabSz="9112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3">
          <p15:clr>
            <a:srgbClr val="A4A3A4"/>
          </p15:clr>
        </p15:guide>
        <p15:guide id="2" orient="horz" pos="589">
          <p15:clr>
            <a:srgbClr val="A4A3A4"/>
          </p15:clr>
        </p15:guide>
        <p15:guide id="3" orient="horz" pos="192">
          <p15:clr>
            <a:srgbClr val="A4A3A4"/>
          </p15:clr>
        </p15:guide>
        <p15:guide id="4" orient="horz" pos="3424">
          <p15:clr>
            <a:srgbClr val="A4A3A4"/>
          </p15:clr>
        </p15:guide>
        <p15:guide id="5" orient="horz" pos="3707">
          <p15:clr>
            <a:srgbClr val="A4A3A4"/>
          </p15:clr>
        </p15:guide>
        <p15:guide id="6" orient="horz" pos="702">
          <p15:clr>
            <a:srgbClr val="A4A3A4"/>
          </p15:clr>
        </p15:guide>
        <p15:guide id="7" orient="horz" pos="3537">
          <p15:clr>
            <a:srgbClr val="A4A3A4"/>
          </p15:clr>
        </p15:guide>
        <p15:guide id="8" orient="horz" pos="2290">
          <p15:clr>
            <a:srgbClr val="A4A3A4"/>
          </p15:clr>
        </p15:guide>
        <p15:guide id="9" pos="3368">
          <p15:clr>
            <a:srgbClr val="A4A3A4"/>
          </p15:clr>
        </p15:guide>
        <p15:guide id="10" pos="193">
          <p15:clr>
            <a:srgbClr val="A4A3A4"/>
          </p15:clr>
        </p15:guide>
        <p15:guide id="11" pos="6543">
          <p15:clr>
            <a:srgbClr val="A4A3A4"/>
          </p15:clr>
        </p15:guide>
        <p15:guide id="12" pos="3481">
          <p15:clr>
            <a:srgbClr val="A4A3A4"/>
          </p15:clr>
        </p15:guide>
        <p15:guide id="13" pos="32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nk Visser" initials="HV" lastIdx="4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CA78D"/>
    <a:srgbClr val="0077A6"/>
    <a:srgbClr val="94D3E5"/>
    <a:srgbClr val="F9C3A6"/>
    <a:srgbClr val="FFE597"/>
    <a:srgbClr val="D9D9D9"/>
    <a:srgbClr val="6784C1"/>
    <a:srgbClr val="434D9B"/>
    <a:srgbClr val="644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857" autoAdjust="0"/>
  </p:normalViewPr>
  <p:slideViewPr>
    <p:cSldViewPr snapToObjects="1" showGuides="1">
      <p:cViewPr varScale="1">
        <p:scale>
          <a:sx n="127" d="100"/>
          <a:sy n="127" d="100"/>
        </p:scale>
        <p:origin x="588" y="114"/>
      </p:cViewPr>
      <p:guideLst>
        <p:guide orient="horz" pos="1893"/>
        <p:guide orient="horz" pos="589"/>
        <p:guide orient="horz" pos="192"/>
        <p:guide orient="horz" pos="3424"/>
        <p:guide orient="horz" pos="3707"/>
        <p:guide orient="horz" pos="702"/>
        <p:guide orient="horz" pos="3537"/>
        <p:guide orient="horz" pos="2290"/>
        <p:guide pos="3368"/>
        <p:guide pos="193"/>
        <p:guide pos="6543"/>
        <p:guide pos="3481"/>
        <p:guide pos="32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7" d="100"/>
          <a:sy n="77" d="100"/>
        </p:scale>
        <p:origin x="-3942" y="-102"/>
      </p:cViewPr>
      <p:guideLst>
        <p:guide orient="horz" pos="3223"/>
        <p:guide pos="2236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commentAuthors" Target="commentAuthors.xml"/><Relationship Id="rId7" Type="http://schemas.openxmlformats.org/officeDocument/2006/relationships/customXml" Target="../customXml/item7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slide" Target="slides/slide5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10449-87D5-4A92-A865-6CF81677BD9E}" type="datetimeFigureOut">
              <a:rPr lang="nl-NL" smtClean="0"/>
              <a:t>11-8-2021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6AF8A-BBCB-403E-9926-D1F8EB19E1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982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2CBF3-1EF2-47D0-9E6C-53CC7CEB437D}" type="datetimeFigureOut">
              <a:rPr lang="en-GB" smtClean="0"/>
              <a:t>11/08/2021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ADF57-78C5-4740-B89A-8A88B97DD71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54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1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29" algn="l" defTabSz="911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1257" algn="l" defTabSz="911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6886" algn="l" defTabSz="911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2513" algn="l" defTabSz="911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8142" algn="l" defTabSz="911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3771" algn="l" defTabSz="911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9399" algn="l" defTabSz="911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5028" algn="l" defTabSz="911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DF57-78C5-4740-B89A-8A88B97DD7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90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DF57-78C5-4740-B89A-8A88B97DD7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50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DF57-78C5-4740-B89A-8A88B97DD71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947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DF57-78C5-4740-B89A-8A88B97DD71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40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_Logo_Pay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1"/>
            <a:ext cx="10693400" cy="6011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D:\00 Hospitality Group [new]\Logo\RGB\Basis logo\Kleur\HG_logo_RG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2335158"/>
            <a:ext cx="7000875" cy="118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2436" y="3413224"/>
            <a:ext cx="4728524" cy="21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82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Tekstvak_Afbeelding_aflop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26088" y="305932"/>
            <a:ext cx="4860925" cy="630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1"/>
          </p:nvPr>
        </p:nvSpPr>
        <p:spPr>
          <a:xfrm>
            <a:off x="5526088" y="1114425"/>
            <a:ext cx="4860925" cy="432117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5167312" cy="60118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Highlight_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76237DC-17DC-49D9-96FD-8D9B6CD5D278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0" y="0"/>
            <a:ext cx="10693400" cy="5435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306700" y="1106892"/>
            <a:ext cx="10080624" cy="630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7" name="Tijdelijke aanduiding voor tekst 9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306700" y="2286643"/>
            <a:ext cx="1620000" cy="16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lvl1pPr marL="0" indent="0">
              <a:buNone/>
              <a:defRPr lang="nl-NL" sz="1800" b="1" cap="all" baseline="0" smtClean="0">
                <a:solidFill>
                  <a:srgbClr val="3CA78D"/>
                </a:solidFill>
              </a:defRPr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8" name="Tijdelijke aanduiding voor tekst 9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416694" y="2286643"/>
            <a:ext cx="1620000" cy="16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lvl1pPr marL="0" indent="0">
              <a:buNone/>
              <a:defRPr lang="nl-NL" sz="1800" b="1" cap="all" baseline="0" smtClean="0">
                <a:solidFill>
                  <a:srgbClr val="3CA78D"/>
                </a:solidFill>
              </a:defRPr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9" name="Tijdelijke aanduiding voor tekst 9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526688" y="2286643"/>
            <a:ext cx="1620000" cy="16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lvl1pPr marL="0" indent="0">
              <a:buNone/>
              <a:defRPr lang="nl-NL" sz="1800" b="1" cap="all" baseline="0" smtClean="0">
                <a:solidFill>
                  <a:srgbClr val="3CA78D"/>
                </a:solidFill>
              </a:defRPr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20" name="Tijdelijke aanduiding voor tekst 9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636682" y="2286643"/>
            <a:ext cx="1620000" cy="16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lvl1pPr marL="0" indent="0">
              <a:buNone/>
              <a:defRPr lang="nl-NL" sz="1800" b="1" cap="all" baseline="0" smtClean="0">
                <a:solidFill>
                  <a:srgbClr val="3CA78D"/>
                </a:solidFill>
              </a:defRPr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21" name="Tijdelijke aanduiding voor tekst 9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46677" y="2286643"/>
            <a:ext cx="1620000" cy="16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lvl1pPr marL="0" indent="0">
              <a:buNone/>
              <a:defRPr lang="nl-NL" sz="1800" b="1" cap="all" baseline="0" smtClean="0">
                <a:solidFill>
                  <a:srgbClr val="3CA78D"/>
                </a:solidFill>
              </a:defRPr>
            </a:lvl1pPr>
          </a:lstStyle>
          <a:p>
            <a:pPr marL="0" lvl="0" algn="ctr"/>
            <a:r>
              <a:rPr lang="nl-NL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5543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Afbeelding_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5B12FD-8062-45CD-B1FD-13C2DBDDEC6D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17" name="Tijdelijke aanduiding voor afbeelding 4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0693400" cy="543560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FontTx/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8" name="Tijdelijke aanduiding voor tekst 6"/>
          <p:cNvSpPr>
            <a:spLocks noGrp="1"/>
          </p:cNvSpPr>
          <p:nvPr>
            <p:ph type="body" sz="quarter" idx="14"/>
          </p:nvPr>
        </p:nvSpPr>
        <p:spPr>
          <a:xfrm>
            <a:off x="5346700" y="3963413"/>
            <a:ext cx="5040313" cy="449263"/>
          </a:xfrm>
          <a:solidFill>
            <a:schemeClr val="bg1"/>
          </a:solidFill>
        </p:spPr>
        <p:txBody>
          <a:bodyPr lIns="180000" rIns="180000" anchor="ctr"/>
          <a:lstStyle>
            <a:lvl1pPr marL="0" indent="0" algn="r">
              <a:buNone/>
              <a:defRPr cap="all" baseline="0">
                <a:solidFill>
                  <a:schemeClr val="tx2"/>
                </a:solidFill>
              </a:defRPr>
            </a:lvl1pPr>
            <a:lvl2pPr marL="455628" indent="0">
              <a:buNone/>
              <a:defRPr/>
            </a:lvl2pPr>
            <a:lvl3pPr marL="911258" indent="0">
              <a:buNone/>
              <a:defRPr/>
            </a:lvl3pPr>
            <a:lvl4pPr marL="1366885" indent="0">
              <a:buNone/>
              <a:defRPr/>
            </a:lvl4pPr>
            <a:lvl5pPr marL="1822514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ijdelijke aanduiding voor tekst 6"/>
          <p:cNvSpPr>
            <a:spLocks noGrp="1"/>
          </p:cNvSpPr>
          <p:nvPr>
            <p:ph type="body" sz="quarter" idx="15"/>
          </p:nvPr>
        </p:nvSpPr>
        <p:spPr>
          <a:xfrm>
            <a:off x="6516856" y="4503013"/>
            <a:ext cx="3870157" cy="449263"/>
          </a:xfrm>
          <a:solidFill>
            <a:schemeClr val="bg1"/>
          </a:solidFill>
        </p:spPr>
        <p:txBody>
          <a:bodyPr lIns="180000" rIns="180000" anchor="ctr"/>
          <a:lstStyle>
            <a:lvl1pPr marL="0" indent="0" algn="r">
              <a:buNone/>
              <a:defRPr cap="all" baseline="0">
                <a:solidFill>
                  <a:schemeClr val="tx2"/>
                </a:solidFill>
              </a:defRPr>
            </a:lvl1pPr>
            <a:lvl2pPr marL="455628" indent="0">
              <a:buNone/>
              <a:defRPr/>
            </a:lvl2pPr>
            <a:lvl3pPr marL="911258" indent="0">
              <a:buNone/>
              <a:defRPr/>
            </a:lvl3pPr>
            <a:lvl4pPr marL="1366885" indent="0">
              <a:buNone/>
              <a:defRPr/>
            </a:lvl4pPr>
            <a:lvl5pPr marL="1822514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2754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903FAE-7AAF-468B-A476-C6AFEB480305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8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0693400" cy="5435600"/>
          </a:xfrm>
          <a:solidFill>
            <a:schemeClr val="tx2"/>
          </a:solidFill>
        </p:spPr>
        <p:txBody>
          <a:bodyPr lIns="720000" tIns="720000" rIns="720000" bIns="720000" anchor="ctr"/>
          <a:lstStyle>
            <a:lvl1pPr marL="0" indent="0" algn="ctr">
              <a:buNone/>
              <a:defRPr sz="4400" cap="all" baseline="0">
                <a:solidFill>
                  <a:schemeClr val="bg1"/>
                </a:solidFill>
                <a:latin typeface="+mj-lt"/>
              </a:defRPr>
            </a:lvl1pPr>
            <a:lvl2pPr marL="455628" indent="0" algn="ctr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2pPr>
            <a:lvl3pPr marL="911258" indent="0" algn="ctr">
              <a:buNone/>
              <a:defRPr sz="2000" cap="all" baseline="0">
                <a:solidFill>
                  <a:schemeClr val="bg1"/>
                </a:solidFill>
              </a:defRPr>
            </a:lvl3pPr>
            <a:lvl4pPr marL="1366885" indent="0" algn="ctr">
              <a:buNone/>
              <a:defRPr sz="2000" cap="all" baseline="0">
                <a:solidFill>
                  <a:schemeClr val="bg1"/>
                </a:solidFill>
              </a:defRPr>
            </a:lvl4pPr>
            <a:lvl5pPr marL="1822514" indent="0" algn="ctr">
              <a:buNone/>
              <a:defRPr sz="20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44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Combo_vierk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FEEDE92-763F-4DA6-8547-3E83990C277B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7" name="Tijdelijke aanduiding voor afbeelding 4"/>
          <p:cNvSpPr>
            <a:spLocks noGrp="1" noChangeAspect="1"/>
          </p:cNvSpPr>
          <p:nvPr>
            <p:ph type="pic" sz="quarter" idx="13"/>
          </p:nvPr>
        </p:nvSpPr>
        <p:spPr>
          <a:xfrm>
            <a:off x="306386" y="1276699"/>
            <a:ext cx="2358675" cy="23586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ijdelijke aanduiding voor afbeelding 4"/>
          <p:cNvSpPr>
            <a:spLocks noGrp="1" noChangeAspect="1"/>
          </p:cNvSpPr>
          <p:nvPr>
            <p:ph type="pic" sz="quarter" idx="14"/>
          </p:nvPr>
        </p:nvSpPr>
        <p:spPr>
          <a:xfrm>
            <a:off x="2880370" y="1276699"/>
            <a:ext cx="2358675" cy="23586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0" name="Tijdelijke aanduiding voor afbeelding 4"/>
          <p:cNvSpPr>
            <a:spLocks noGrp="1" noChangeAspect="1"/>
          </p:cNvSpPr>
          <p:nvPr>
            <p:ph type="pic" sz="quarter" idx="15"/>
          </p:nvPr>
        </p:nvSpPr>
        <p:spPr>
          <a:xfrm>
            <a:off x="5454354" y="1276699"/>
            <a:ext cx="2358675" cy="23586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1" name="Tijdelijke aanduiding voor afbeelding 4"/>
          <p:cNvSpPr>
            <a:spLocks noGrp="1" noChangeAspect="1"/>
          </p:cNvSpPr>
          <p:nvPr>
            <p:ph type="pic" sz="quarter" idx="16"/>
          </p:nvPr>
        </p:nvSpPr>
        <p:spPr>
          <a:xfrm>
            <a:off x="8028338" y="1276699"/>
            <a:ext cx="2358675" cy="23586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2" name="Tijdelijke aanduiding voor tekst 5"/>
          <p:cNvSpPr>
            <a:spLocks noGrp="1"/>
          </p:cNvSpPr>
          <p:nvPr>
            <p:ph type="body" sz="quarter" idx="17"/>
          </p:nvPr>
        </p:nvSpPr>
        <p:spPr>
          <a:xfrm>
            <a:off x="306388" y="3725863"/>
            <a:ext cx="2359025" cy="1709737"/>
          </a:xfrm>
        </p:spPr>
        <p:txBody>
          <a:bodyPr vert="horz" lIns="91125" tIns="90000" rIns="91125" bIns="90000" rtlCol="0">
            <a:noAutofit/>
          </a:bodyPr>
          <a:lstStyle>
            <a:lvl1pPr marL="342900" indent="-342900">
              <a:buNone/>
              <a:defRPr lang="nl-NL" sz="1400" cap="all" baseline="0" smtClean="0"/>
            </a:lvl1pPr>
          </a:lstStyle>
          <a:p>
            <a:pPr marL="0" lvl="0" indent="0" algn="ctr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5"/>
          <p:cNvSpPr>
            <a:spLocks noGrp="1"/>
          </p:cNvSpPr>
          <p:nvPr>
            <p:ph type="body" sz="quarter" idx="18"/>
          </p:nvPr>
        </p:nvSpPr>
        <p:spPr>
          <a:xfrm>
            <a:off x="2880370" y="3725863"/>
            <a:ext cx="2359025" cy="1709737"/>
          </a:xfrm>
        </p:spPr>
        <p:txBody>
          <a:bodyPr vert="horz" lIns="91125" tIns="90000" rIns="91125" bIns="90000" rtlCol="0">
            <a:noAutofit/>
          </a:bodyPr>
          <a:lstStyle>
            <a:lvl1pPr marL="342900" indent="-342900">
              <a:buNone/>
              <a:defRPr lang="nl-NL" sz="1400" cap="all" baseline="0" smtClean="0"/>
            </a:lvl1pPr>
          </a:lstStyle>
          <a:p>
            <a:pPr marL="0" lvl="0" indent="0" algn="ctr"/>
            <a:r>
              <a:rPr lang="nl-NL"/>
              <a:t>Klikken om de tekststijl van het model te bewerken</a:t>
            </a:r>
          </a:p>
        </p:txBody>
      </p:sp>
      <p:sp>
        <p:nvSpPr>
          <p:cNvPr id="14" name="Tijdelijke aanduiding voor tekst 5"/>
          <p:cNvSpPr>
            <a:spLocks noGrp="1"/>
          </p:cNvSpPr>
          <p:nvPr>
            <p:ph type="body" sz="quarter" idx="19"/>
          </p:nvPr>
        </p:nvSpPr>
        <p:spPr>
          <a:xfrm>
            <a:off x="5454354" y="3725863"/>
            <a:ext cx="2359025" cy="1709737"/>
          </a:xfrm>
        </p:spPr>
        <p:txBody>
          <a:bodyPr vert="horz" lIns="91125" tIns="90000" rIns="91125" bIns="90000" rtlCol="0">
            <a:noAutofit/>
          </a:bodyPr>
          <a:lstStyle>
            <a:lvl1pPr marL="342900" indent="-342900">
              <a:buNone/>
              <a:defRPr lang="nl-NL" sz="1400" cap="all" baseline="0" smtClean="0"/>
            </a:lvl1pPr>
          </a:lstStyle>
          <a:p>
            <a:pPr marL="0" lvl="0" indent="0" algn="ctr"/>
            <a:r>
              <a:rPr lang="nl-NL"/>
              <a:t>Klikken om de tekststijl van het model te bewerken</a:t>
            </a:r>
          </a:p>
        </p:txBody>
      </p:sp>
      <p:sp>
        <p:nvSpPr>
          <p:cNvPr id="15" name="Tijdelijke aanduiding voor tekst 5"/>
          <p:cNvSpPr>
            <a:spLocks noGrp="1"/>
          </p:cNvSpPr>
          <p:nvPr>
            <p:ph type="body" sz="quarter" idx="20"/>
          </p:nvPr>
        </p:nvSpPr>
        <p:spPr>
          <a:xfrm>
            <a:off x="8028338" y="3725863"/>
            <a:ext cx="2359025" cy="1709737"/>
          </a:xfrm>
        </p:spPr>
        <p:txBody>
          <a:bodyPr vert="horz" lIns="91125" tIns="90000" rIns="91125" bIns="90000" rtlCol="0">
            <a:noAutofit/>
          </a:bodyPr>
          <a:lstStyle>
            <a:lvl1pPr marL="342900" indent="-342900">
              <a:buNone/>
              <a:defRPr lang="nl-NL" sz="1400" cap="all" baseline="0" smtClean="0"/>
            </a:lvl1pPr>
          </a:lstStyle>
          <a:p>
            <a:pPr marL="0" lvl="0" indent="0" algn="ctr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0992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Combo_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33F57A-EBE1-465E-A86B-125009AFA2B3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7" name="Tijdelijke aanduiding voor afbeelding 5"/>
          <p:cNvSpPr>
            <a:spLocks noGrp="1" noChangeAspect="1"/>
          </p:cNvSpPr>
          <p:nvPr>
            <p:ph type="pic" sz="quarter" idx="13"/>
          </p:nvPr>
        </p:nvSpPr>
        <p:spPr>
          <a:xfrm>
            <a:off x="306389" y="1114425"/>
            <a:ext cx="2699663" cy="270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8" name="Tijdelijke aanduiding voor afbeelding 5"/>
          <p:cNvSpPr>
            <a:spLocks noGrp="1" noChangeAspect="1"/>
          </p:cNvSpPr>
          <p:nvPr>
            <p:ph type="pic" sz="quarter" idx="14"/>
          </p:nvPr>
        </p:nvSpPr>
        <p:spPr>
          <a:xfrm>
            <a:off x="3997621" y="1114425"/>
            <a:ext cx="2699663" cy="270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9" name="Tijdelijke aanduiding voor afbeelding 5"/>
          <p:cNvSpPr>
            <a:spLocks noGrp="1" noChangeAspect="1"/>
          </p:cNvSpPr>
          <p:nvPr>
            <p:ph type="pic" sz="quarter" idx="15"/>
          </p:nvPr>
        </p:nvSpPr>
        <p:spPr>
          <a:xfrm>
            <a:off x="7688853" y="1114425"/>
            <a:ext cx="2699663" cy="270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0" name="Tijdelijke aanduiding voor tekst 9"/>
          <p:cNvSpPr>
            <a:spLocks noGrp="1"/>
          </p:cNvSpPr>
          <p:nvPr>
            <p:ph type="body" sz="quarter" idx="16"/>
          </p:nvPr>
        </p:nvSpPr>
        <p:spPr>
          <a:xfrm>
            <a:off x="306388" y="3989822"/>
            <a:ext cx="2700337" cy="1445777"/>
          </a:xfrm>
        </p:spPr>
        <p:txBody>
          <a:bodyPr/>
          <a:lstStyle>
            <a:lvl1pPr marL="0" indent="0" algn="ctr">
              <a:buNone/>
              <a:defRPr sz="1400" cap="all" baseline="0">
                <a:latin typeface="+mn-lt"/>
              </a:defRPr>
            </a:lvl1pPr>
            <a:lvl2pPr marL="455628" indent="0">
              <a:buNone/>
              <a:defRPr/>
            </a:lvl2pPr>
            <a:lvl3pPr marL="911258" indent="0">
              <a:buNone/>
              <a:defRPr/>
            </a:lvl3pPr>
            <a:lvl4pPr marL="1366885" indent="0">
              <a:buNone/>
              <a:defRPr/>
            </a:lvl4pPr>
            <a:lvl5pPr marL="1822514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1" name="Tijdelijke aanduiding voor tekst 9"/>
          <p:cNvSpPr>
            <a:spLocks noGrp="1"/>
          </p:cNvSpPr>
          <p:nvPr>
            <p:ph type="body" sz="quarter" idx="17"/>
          </p:nvPr>
        </p:nvSpPr>
        <p:spPr>
          <a:xfrm>
            <a:off x="3989700" y="3989822"/>
            <a:ext cx="2700337" cy="1445777"/>
          </a:xfrm>
        </p:spPr>
        <p:txBody>
          <a:bodyPr/>
          <a:lstStyle>
            <a:lvl1pPr marL="0" indent="0" algn="ctr">
              <a:buNone/>
              <a:defRPr sz="1400" cap="all" baseline="0">
                <a:latin typeface="+mn-lt"/>
              </a:defRPr>
            </a:lvl1pPr>
            <a:lvl2pPr marL="455628" indent="0">
              <a:buNone/>
              <a:defRPr/>
            </a:lvl2pPr>
            <a:lvl3pPr marL="911258" indent="0">
              <a:buNone/>
              <a:defRPr/>
            </a:lvl3pPr>
            <a:lvl4pPr marL="1366885" indent="0">
              <a:buNone/>
              <a:defRPr/>
            </a:lvl4pPr>
            <a:lvl5pPr marL="1822514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ijdelijke aanduiding voor tekst 9"/>
          <p:cNvSpPr>
            <a:spLocks noGrp="1"/>
          </p:cNvSpPr>
          <p:nvPr>
            <p:ph type="body" sz="quarter" idx="18"/>
          </p:nvPr>
        </p:nvSpPr>
        <p:spPr>
          <a:xfrm>
            <a:off x="7673012" y="3989822"/>
            <a:ext cx="2700337" cy="1445777"/>
          </a:xfrm>
        </p:spPr>
        <p:txBody>
          <a:bodyPr/>
          <a:lstStyle>
            <a:lvl1pPr marL="0" indent="0" algn="ctr">
              <a:buNone/>
              <a:defRPr sz="1400" cap="all" baseline="0">
                <a:latin typeface="+mn-lt"/>
              </a:defRPr>
            </a:lvl1pPr>
            <a:lvl2pPr marL="455628" indent="0">
              <a:buNone/>
              <a:defRPr/>
            </a:lvl2pPr>
            <a:lvl3pPr marL="911258" indent="0">
              <a:buNone/>
              <a:defRPr/>
            </a:lvl3pPr>
            <a:lvl4pPr marL="1366885" indent="0">
              <a:buNone/>
              <a:defRPr/>
            </a:lvl4pPr>
            <a:lvl5pPr marL="1822514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478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Galerij_vierk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74B74BE-ABD6-4162-A662-AD95E6946B5E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3" name="Tijdelijke aanduiding voor afbeelding 4"/>
          <p:cNvSpPr>
            <a:spLocks noGrp="1" noChangeAspect="1"/>
          </p:cNvSpPr>
          <p:nvPr>
            <p:ph type="pic" sz="quarter" idx="13"/>
          </p:nvPr>
        </p:nvSpPr>
        <p:spPr>
          <a:xfrm>
            <a:off x="306387" y="12767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4" name="Tijdelijke aanduiding voor afbeelding 4"/>
          <p:cNvSpPr>
            <a:spLocks noGrp="1" noChangeAspect="1"/>
          </p:cNvSpPr>
          <p:nvPr>
            <p:ph type="pic" sz="quarter" idx="14"/>
          </p:nvPr>
        </p:nvSpPr>
        <p:spPr>
          <a:xfrm>
            <a:off x="2340543" y="12767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5" name="Tijdelijke aanduiding voor afbeelding 4"/>
          <p:cNvSpPr>
            <a:spLocks noGrp="1" noChangeAspect="1"/>
          </p:cNvSpPr>
          <p:nvPr>
            <p:ph type="pic" sz="quarter" idx="15"/>
          </p:nvPr>
        </p:nvSpPr>
        <p:spPr>
          <a:xfrm>
            <a:off x="4374699" y="12767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3" name="Tijdelijke aanduiding voor afbeelding 4"/>
          <p:cNvSpPr>
            <a:spLocks noGrp="1" noChangeAspect="1"/>
          </p:cNvSpPr>
          <p:nvPr>
            <p:ph type="pic" sz="quarter" idx="16"/>
          </p:nvPr>
        </p:nvSpPr>
        <p:spPr>
          <a:xfrm>
            <a:off x="6408855" y="12767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4" name="Tijdelijke aanduiding voor afbeelding 4"/>
          <p:cNvSpPr>
            <a:spLocks noGrp="1" noChangeAspect="1"/>
          </p:cNvSpPr>
          <p:nvPr>
            <p:ph type="pic" sz="quarter" idx="17"/>
          </p:nvPr>
        </p:nvSpPr>
        <p:spPr>
          <a:xfrm>
            <a:off x="8443013" y="12767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5" name="Tijdelijke aanduiding voor afbeelding 4"/>
          <p:cNvSpPr>
            <a:spLocks noGrp="1" noChangeAspect="1"/>
          </p:cNvSpPr>
          <p:nvPr>
            <p:ph type="pic" sz="quarter" idx="18"/>
          </p:nvPr>
        </p:nvSpPr>
        <p:spPr>
          <a:xfrm>
            <a:off x="306387" y="3312231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6" name="Tijdelijke aanduiding voor afbeelding 4"/>
          <p:cNvSpPr>
            <a:spLocks noGrp="1" noChangeAspect="1"/>
          </p:cNvSpPr>
          <p:nvPr>
            <p:ph type="pic" sz="quarter" idx="19"/>
          </p:nvPr>
        </p:nvSpPr>
        <p:spPr>
          <a:xfrm>
            <a:off x="2340543" y="3312231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7" name="Tijdelijke aanduiding voor afbeelding 4"/>
          <p:cNvSpPr>
            <a:spLocks noGrp="1" noChangeAspect="1"/>
          </p:cNvSpPr>
          <p:nvPr>
            <p:ph type="pic" sz="quarter" idx="20"/>
          </p:nvPr>
        </p:nvSpPr>
        <p:spPr>
          <a:xfrm>
            <a:off x="4374699" y="3312231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8" name="Tijdelijke aanduiding voor afbeelding 4"/>
          <p:cNvSpPr>
            <a:spLocks noGrp="1" noChangeAspect="1"/>
          </p:cNvSpPr>
          <p:nvPr>
            <p:ph type="pic" sz="quarter" idx="21"/>
          </p:nvPr>
        </p:nvSpPr>
        <p:spPr>
          <a:xfrm>
            <a:off x="6408855" y="3312231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9" name="Tijdelijke aanduiding voor afbeelding 4"/>
          <p:cNvSpPr>
            <a:spLocks noGrp="1" noChangeAspect="1"/>
          </p:cNvSpPr>
          <p:nvPr>
            <p:ph type="pic" sz="quarter" idx="22"/>
          </p:nvPr>
        </p:nvSpPr>
        <p:spPr>
          <a:xfrm>
            <a:off x="8443013" y="3312231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0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Galerij_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B0BE7A-443F-478B-A0BE-4A1438462E84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6" name="Tijdelijke aanduiding voor afbeelding 5"/>
          <p:cNvSpPr>
            <a:spLocks noGrp="1" noChangeAspect="1"/>
          </p:cNvSpPr>
          <p:nvPr>
            <p:ph type="pic" sz="quarter" idx="23"/>
          </p:nvPr>
        </p:nvSpPr>
        <p:spPr>
          <a:xfrm>
            <a:off x="306387" y="1276700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7" name="Tijdelijke aanduiding voor afbeelding 5"/>
          <p:cNvSpPr>
            <a:spLocks noGrp="1" noChangeAspect="1"/>
          </p:cNvSpPr>
          <p:nvPr>
            <p:ph type="pic" sz="quarter" idx="24"/>
          </p:nvPr>
        </p:nvSpPr>
        <p:spPr>
          <a:xfrm>
            <a:off x="8443256" y="1276700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8" name="Tijdelijke aanduiding voor afbeelding 5"/>
          <p:cNvSpPr>
            <a:spLocks noGrp="1" noChangeAspect="1"/>
          </p:cNvSpPr>
          <p:nvPr>
            <p:ph type="pic" sz="quarter" idx="25"/>
          </p:nvPr>
        </p:nvSpPr>
        <p:spPr>
          <a:xfrm>
            <a:off x="2340604" y="1276700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9" name="Tijdelijke aanduiding voor afbeelding 5"/>
          <p:cNvSpPr>
            <a:spLocks noGrp="1" noChangeAspect="1"/>
          </p:cNvSpPr>
          <p:nvPr>
            <p:ph type="pic" sz="quarter" idx="26"/>
          </p:nvPr>
        </p:nvSpPr>
        <p:spPr>
          <a:xfrm>
            <a:off x="4374821" y="1276700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0" name="Tijdelijke aanduiding voor afbeelding 5"/>
          <p:cNvSpPr>
            <a:spLocks noGrp="1" noChangeAspect="1"/>
          </p:cNvSpPr>
          <p:nvPr>
            <p:ph type="pic" sz="quarter" idx="27"/>
          </p:nvPr>
        </p:nvSpPr>
        <p:spPr>
          <a:xfrm>
            <a:off x="6409038" y="1276700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1" name="Tijdelijke aanduiding voor afbeelding 5"/>
          <p:cNvSpPr>
            <a:spLocks noGrp="1" noChangeAspect="1"/>
          </p:cNvSpPr>
          <p:nvPr>
            <p:ph type="pic" sz="quarter" idx="28"/>
          </p:nvPr>
        </p:nvSpPr>
        <p:spPr>
          <a:xfrm>
            <a:off x="306387" y="3312231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2" name="Tijdelijke aanduiding voor afbeelding 5"/>
          <p:cNvSpPr>
            <a:spLocks noGrp="1" noChangeAspect="1"/>
          </p:cNvSpPr>
          <p:nvPr>
            <p:ph type="pic" sz="quarter" idx="29"/>
          </p:nvPr>
        </p:nvSpPr>
        <p:spPr>
          <a:xfrm>
            <a:off x="2340604" y="3312231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30" name="Tijdelijke aanduiding voor afbeelding 5"/>
          <p:cNvSpPr>
            <a:spLocks noGrp="1" noChangeAspect="1"/>
          </p:cNvSpPr>
          <p:nvPr>
            <p:ph type="pic" sz="quarter" idx="30"/>
          </p:nvPr>
        </p:nvSpPr>
        <p:spPr>
          <a:xfrm>
            <a:off x="4374821" y="3312231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31" name="Tijdelijke aanduiding voor afbeelding 5"/>
          <p:cNvSpPr>
            <a:spLocks noGrp="1" noChangeAspect="1"/>
          </p:cNvSpPr>
          <p:nvPr>
            <p:ph type="pic" sz="quarter" idx="31"/>
          </p:nvPr>
        </p:nvSpPr>
        <p:spPr>
          <a:xfrm>
            <a:off x="6409038" y="3312231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32" name="Tijdelijke aanduiding voor afbeelding 5"/>
          <p:cNvSpPr>
            <a:spLocks noGrp="1" noChangeAspect="1"/>
          </p:cNvSpPr>
          <p:nvPr>
            <p:ph type="pic" sz="quarter" idx="32"/>
          </p:nvPr>
        </p:nvSpPr>
        <p:spPr>
          <a:xfrm>
            <a:off x="8443256" y="3312231"/>
            <a:ext cx="1943757" cy="194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Moodboard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EA8D340-8317-4C8A-A3A1-AA673AD477A1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13" name="Tijdelijke aanduiding voor afbeelding 4"/>
          <p:cNvSpPr>
            <a:spLocks noGrp="1" noChangeAspect="1"/>
          </p:cNvSpPr>
          <p:nvPr>
            <p:ph type="pic" sz="quarter" idx="13"/>
          </p:nvPr>
        </p:nvSpPr>
        <p:spPr>
          <a:xfrm>
            <a:off x="306386" y="304801"/>
            <a:ext cx="3979531" cy="495143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3" name="Tijdelijke aanduiding voor afbeelding 4"/>
          <p:cNvSpPr>
            <a:spLocks noGrp="1" noChangeAspect="1"/>
          </p:cNvSpPr>
          <p:nvPr>
            <p:ph type="pic" sz="quarter" idx="16"/>
          </p:nvPr>
        </p:nvSpPr>
        <p:spPr>
          <a:xfrm>
            <a:off x="6156808" y="304800"/>
            <a:ext cx="4230515" cy="29159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8" name="Tijdelijke aanduiding voor afbeelding 4"/>
          <p:cNvSpPr>
            <a:spLocks noGrp="1"/>
          </p:cNvSpPr>
          <p:nvPr>
            <p:ph type="pic" sz="quarter" idx="21"/>
          </p:nvPr>
        </p:nvSpPr>
        <p:spPr>
          <a:xfrm>
            <a:off x="6156808" y="3312231"/>
            <a:ext cx="205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9" name="Tijdelijke aanduiding voor afbeelding 4"/>
          <p:cNvSpPr>
            <a:spLocks noGrp="1"/>
          </p:cNvSpPr>
          <p:nvPr>
            <p:ph type="pic" sz="quarter" idx="22"/>
          </p:nvPr>
        </p:nvSpPr>
        <p:spPr>
          <a:xfrm>
            <a:off x="8335323" y="3312231"/>
            <a:ext cx="205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7" name="Tijdelijke aanduiding voor afbeelding 4"/>
          <p:cNvSpPr>
            <a:spLocks noGrp="1" noChangeAspect="1"/>
          </p:cNvSpPr>
          <p:nvPr>
            <p:ph type="pic" sz="quarter" idx="24"/>
          </p:nvPr>
        </p:nvSpPr>
        <p:spPr>
          <a:xfrm>
            <a:off x="4392526" y="304801"/>
            <a:ext cx="1657674" cy="15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8" name="Tijdelijke aanduiding voor afbeelding 4"/>
          <p:cNvSpPr>
            <a:spLocks noGrp="1" noChangeAspect="1"/>
          </p:cNvSpPr>
          <p:nvPr>
            <p:ph type="pic" sz="quarter" idx="25"/>
          </p:nvPr>
        </p:nvSpPr>
        <p:spPr>
          <a:xfrm>
            <a:off x="4392526" y="1988516"/>
            <a:ext cx="1657674" cy="15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9" name="Tijdelijke aanduiding voor afbeelding 4"/>
          <p:cNvSpPr>
            <a:spLocks noGrp="1" noChangeAspect="1"/>
          </p:cNvSpPr>
          <p:nvPr>
            <p:ph type="pic" sz="quarter" idx="26"/>
          </p:nvPr>
        </p:nvSpPr>
        <p:spPr>
          <a:xfrm>
            <a:off x="4392526" y="3672231"/>
            <a:ext cx="1657674" cy="15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27" hasCustomPrompt="1"/>
          </p:nvPr>
        </p:nvSpPr>
        <p:spPr>
          <a:xfrm>
            <a:off x="306388" y="3635375"/>
            <a:ext cx="3346450" cy="541338"/>
          </a:xfrm>
          <a:solidFill>
            <a:schemeClr val="bg1"/>
          </a:solidFill>
        </p:spPr>
        <p:txBody>
          <a:bodyPr anchor="ctr"/>
          <a:lstStyle>
            <a:lvl1pPr marL="0" indent="0">
              <a:buNone/>
              <a:defRPr sz="1400" cap="all" baseline="0">
                <a:solidFill>
                  <a:schemeClr val="tx2"/>
                </a:solidFill>
              </a:defRPr>
            </a:lvl1pPr>
            <a:lvl2pPr marL="455628" indent="0">
              <a:buNone/>
              <a:defRPr/>
            </a:lvl2pPr>
            <a:lvl3pPr marL="911258" indent="0">
              <a:buNone/>
              <a:defRPr/>
            </a:lvl3pPr>
            <a:lvl4pPr marL="1366885" indent="0">
              <a:buNone/>
              <a:defRPr/>
            </a:lvl4pPr>
            <a:lvl5pPr marL="1822514" indent="0">
              <a:buNone/>
              <a:defRPr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96859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Moodboard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F32E36-BE1D-4448-9575-19B4EBF97C1B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3" name="Tijdelijke aanduiding voor afbeelding 4"/>
          <p:cNvSpPr>
            <a:spLocks noGrp="1" noChangeAspect="1"/>
          </p:cNvSpPr>
          <p:nvPr>
            <p:ph type="pic" sz="quarter" idx="13"/>
          </p:nvPr>
        </p:nvSpPr>
        <p:spPr>
          <a:xfrm>
            <a:off x="306386" y="1276699"/>
            <a:ext cx="3979531" cy="397953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15" name="Tijdelijke aanduiding voor afbeelding 4"/>
          <p:cNvSpPr>
            <a:spLocks noGrp="1" noChangeAspect="1"/>
          </p:cNvSpPr>
          <p:nvPr>
            <p:ph type="pic" sz="quarter" idx="15"/>
          </p:nvPr>
        </p:nvSpPr>
        <p:spPr>
          <a:xfrm>
            <a:off x="4374699" y="1276700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3" name="Tijdelijke aanduiding voor afbeelding 4"/>
          <p:cNvSpPr>
            <a:spLocks noGrp="1" noChangeAspect="1"/>
          </p:cNvSpPr>
          <p:nvPr>
            <p:ph type="pic" sz="quarter" idx="16"/>
          </p:nvPr>
        </p:nvSpPr>
        <p:spPr>
          <a:xfrm>
            <a:off x="6408854" y="1276700"/>
            <a:ext cx="3978469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7" name="Tijdelijke aanduiding voor afbeelding 4"/>
          <p:cNvSpPr>
            <a:spLocks noGrp="1" noChangeAspect="1"/>
          </p:cNvSpPr>
          <p:nvPr>
            <p:ph type="pic" sz="quarter" idx="20"/>
          </p:nvPr>
        </p:nvSpPr>
        <p:spPr>
          <a:xfrm>
            <a:off x="4374699" y="3312231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8" name="Tijdelijke aanduiding voor afbeelding 4"/>
          <p:cNvSpPr>
            <a:spLocks noGrp="1" noChangeAspect="1"/>
          </p:cNvSpPr>
          <p:nvPr>
            <p:ph type="pic" sz="quarter" idx="21"/>
          </p:nvPr>
        </p:nvSpPr>
        <p:spPr>
          <a:xfrm>
            <a:off x="6408855" y="3312231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29" name="Tijdelijke aanduiding voor afbeelding 4"/>
          <p:cNvSpPr>
            <a:spLocks noGrp="1" noChangeAspect="1"/>
          </p:cNvSpPr>
          <p:nvPr>
            <p:ph type="pic" sz="quarter" idx="22"/>
          </p:nvPr>
        </p:nvSpPr>
        <p:spPr>
          <a:xfrm>
            <a:off x="8443013" y="3312231"/>
            <a:ext cx="1944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7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_Logo_Tekstbl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1"/>
            <a:ext cx="10693400" cy="6011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2196280" y="3635375"/>
            <a:ext cx="6300840" cy="1800224"/>
          </a:xfrm>
        </p:spPr>
        <p:txBody>
          <a:bodyPr anchor="t" anchorCtr="0"/>
          <a:lstStyle>
            <a:lvl1pPr marL="0" indent="0" algn="ctr">
              <a:buNone/>
              <a:defRPr sz="3600" cap="all" baseline="0">
                <a:solidFill>
                  <a:schemeClr val="bg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5628" indent="0">
              <a:buNone/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1258" indent="0">
              <a:buNone/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66885" indent="0">
              <a:buNone/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2514" indent="0">
              <a:buNone/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6" name="Picture 2" descr="D:\00 Hospitality Group [new]\Logo\RGB\Basis logo\Kleur\HG_logo_RG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2335158"/>
            <a:ext cx="7000875" cy="118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8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Tekstvak_Grafiek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7078E31-F738-4D8A-956D-BAC5880F3BD0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7" name="Tijdelijke aanduiding voor inhoud 8"/>
          <p:cNvSpPr>
            <a:spLocks noGrp="1"/>
          </p:cNvSpPr>
          <p:nvPr>
            <p:ph sz="quarter" idx="13"/>
          </p:nvPr>
        </p:nvSpPr>
        <p:spPr>
          <a:xfrm>
            <a:off x="5526088" y="1114425"/>
            <a:ext cx="4860925" cy="432117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8" name="Tijdelijke aanduiding voor grafiek 4"/>
          <p:cNvSpPr>
            <a:spLocks noGrp="1"/>
          </p:cNvSpPr>
          <p:nvPr>
            <p:ph type="chart" sz="quarter" idx="14"/>
          </p:nvPr>
        </p:nvSpPr>
        <p:spPr>
          <a:xfrm>
            <a:off x="306388" y="1114425"/>
            <a:ext cx="4860925" cy="4321175"/>
          </a:xfrm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nl-NL"/>
              <a:t>Klik op het pictogram als u een grafiek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161232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Tekstvak_Grafiek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1E48E6-658E-49B0-AC8E-15512932AD5A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3"/>
          </p:nvPr>
        </p:nvSpPr>
        <p:spPr>
          <a:xfrm>
            <a:off x="306387" y="1114425"/>
            <a:ext cx="4860925" cy="432117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10" name="Tijdelijke aanduiding voor grafiek 4"/>
          <p:cNvSpPr>
            <a:spLocks noGrp="1"/>
          </p:cNvSpPr>
          <p:nvPr>
            <p:ph type="chart" sz="quarter" idx="14"/>
          </p:nvPr>
        </p:nvSpPr>
        <p:spPr>
          <a:xfrm>
            <a:off x="5527351" y="1114425"/>
            <a:ext cx="4860925" cy="4321175"/>
          </a:xfrm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nl-NL"/>
              <a:t>Klik op het pictogram als u een grafiek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04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Tekstvak_Grafiek_volle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265C3A2-0C88-4E06-9DF4-741B91A3635C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12" name="Tijdelijke aanduiding voor grafiek 4"/>
          <p:cNvSpPr>
            <a:spLocks noGrp="1"/>
          </p:cNvSpPr>
          <p:nvPr>
            <p:ph type="chart" sz="quarter" idx="13"/>
          </p:nvPr>
        </p:nvSpPr>
        <p:spPr>
          <a:xfrm>
            <a:off x="306388" y="1114426"/>
            <a:ext cx="10080936" cy="3061662"/>
          </a:xfrm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nl-NL"/>
              <a:t>Klik op het pictogram als u een grafiek wilt toevoegen</a:t>
            </a:r>
          </a:p>
        </p:txBody>
      </p:sp>
      <p:sp>
        <p:nvSpPr>
          <p:cNvPr id="13" name="Tijdelijke aanduiding voor tekst 5"/>
          <p:cNvSpPr>
            <a:spLocks noGrp="1"/>
          </p:cNvSpPr>
          <p:nvPr>
            <p:ph type="body" sz="quarter" idx="14"/>
          </p:nvPr>
        </p:nvSpPr>
        <p:spPr>
          <a:xfrm>
            <a:off x="306388" y="4265613"/>
            <a:ext cx="10080625" cy="1169987"/>
          </a:xfrm>
        </p:spPr>
        <p:txBody>
          <a:bodyPr vert="horz" lIns="91125" tIns="90000" rIns="91125" bIns="90000" rtlCol="0">
            <a:noAutofit/>
          </a:bodyPr>
          <a:lstStyle>
            <a:lvl1pPr>
              <a:defRPr lang="nl-NL" sz="1400" cap="all" baseline="0" smtClean="0"/>
            </a:lvl1pPr>
          </a:lstStyle>
          <a:p>
            <a:pPr marL="0" lvl="0" indent="0" algn="ctr">
              <a:buNone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6419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Tijds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97700B5-2A2F-4BF5-B387-BA2CC789BB1C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cxnSp>
        <p:nvCxnSpPr>
          <p:cNvPr id="9" name="Rechte verbindingslijn met pijl 8"/>
          <p:cNvCxnSpPr/>
          <p:nvPr userDrawn="1"/>
        </p:nvCxnSpPr>
        <p:spPr>
          <a:xfrm>
            <a:off x="306387" y="3008313"/>
            <a:ext cx="10080625" cy="0"/>
          </a:xfrm>
          <a:prstGeom prst="straightConnector1">
            <a:avLst/>
          </a:prstGeom>
          <a:ln w="603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931118" y="2108390"/>
            <a:ext cx="1620000" cy="397201"/>
          </a:xfrm>
        </p:spPr>
        <p:txBody>
          <a:bodyPr wrap="square" lIns="36000" tIns="36000" rIns="36000" bIns="36000" anchor="ctr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400" b="1" u="none" cap="all" baseline="0" smtClean="0"/>
            </a:lvl1pPr>
            <a:lvl2pPr marL="169879" indent="0">
              <a:buNone/>
              <a:defRPr lang="nl-NL" smtClean="0">
                <a:solidFill>
                  <a:schemeClr val="tx1"/>
                </a:solidFill>
              </a:defRPr>
            </a:lvl2pPr>
            <a:lvl3pPr marL="625507" indent="0">
              <a:buNone/>
              <a:defRPr lang="nl-NL" sz="1800" smtClean="0">
                <a:solidFill>
                  <a:schemeClr val="tx1"/>
                </a:solidFill>
              </a:defRPr>
            </a:lvl3pPr>
            <a:lvl4pPr marL="1195436" indent="0">
              <a:buNone/>
              <a:defRPr lang="nl-NL" sz="1800" smtClean="0">
                <a:solidFill>
                  <a:schemeClr val="tx1"/>
                </a:solidFill>
              </a:defRPr>
            </a:lvl4pPr>
            <a:lvl5pPr marL="1651063" indent="0">
              <a:buNone/>
              <a:defRPr lang="nl-NL" sz="18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nl-NL"/>
              <a:t>Stap A</a:t>
            </a:r>
          </a:p>
        </p:txBody>
      </p:sp>
      <p:sp>
        <p:nvSpPr>
          <p:cNvPr id="14" name="Tijdelijke aanduiding voor tekst 9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381118" y="2648460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800" b="1" smtClean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5" name="Tijdelijke aanduiding voor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931118" y="3576780"/>
            <a:ext cx="1620000" cy="1836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1200" b="0" u="none" cap="all" baseline="0" smtClean="0">
                <a:latin typeface="+mn-lt"/>
              </a:defRPr>
            </a:lvl1pPr>
            <a:lvl2pPr marL="169879" indent="0">
              <a:buNone/>
              <a:defRPr lang="nl-NL" smtClean="0">
                <a:solidFill>
                  <a:schemeClr val="tx1"/>
                </a:solidFill>
              </a:defRPr>
            </a:lvl2pPr>
            <a:lvl3pPr marL="625507" indent="0">
              <a:buNone/>
              <a:defRPr lang="nl-NL" sz="1800" smtClean="0">
                <a:solidFill>
                  <a:schemeClr val="tx1"/>
                </a:solidFill>
              </a:defRPr>
            </a:lvl3pPr>
            <a:lvl4pPr marL="1195436" indent="0">
              <a:buNone/>
              <a:defRPr lang="nl-NL" sz="1800" smtClean="0">
                <a:solidFill>
                  <a:schemeClr val="tx1"/>
                </a:solidFill>
              </a:defRPr>
            </a:lvl4pPr>
            <a:lvl5pPr marL="1651063" indent="0">
              <a:buNone/>
              <a:defRPr lang="nl-NL" sz="18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nl-NL"/>
              <a:t>Omschrijving Stap A</a:t>
            </a:r>
          </a:p>
        </p:txBody>
      </p:sp>
      <p:sp>
        <p:nvSpPr>
          <p:cNvPr id="16" name="Tijdelijke aanduiding voor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3096400" y="2108390"/>
            <a:ext cx="1620000" cy="397201"/>
          </a:xfrm>
        </p:spPr>
        <p:txBody>
          <a:bodyPr vert="horz" wrap="square" lIns="36000" tIns="36000" rIns="36000" bIns="36000" rtlCol="0" anchor="ctr" anchorCtr="0">
            <a:noAutofit/>
          </a:bodyPr>
          <a:lstStyle>
            <a:lvl1pPr marL="342900" indent="-342900" algn="l">
              <a:buNone/>
              <a:defRPr lang="nl-NL" sz="1400" b="1" u="none" cap="all" baseline="0" smtClean="0"/>
            </a:lvl1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</a:pPr>
            <a:r>
              <a:rPr lang="nl-NL"/>
              <a:t>Stap B</a:t>
            </a:r>
          </a:p>
        </p:txBody>
      </p:sp>
      <p:sp>
        <p:nvSpPr>
          <p:cNvPr id="17" name="Tijdelijke aanduiding voor tekst 9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3546400" y="2648460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125" tIns="90000" rIns="91125" bIns="90000" rtlCol="0" anchor="ctr">
            <a:noAutofit/>
          </a:bodyPr>
          <a:lstStyle>
            <a:lvl1pPr marL="342900" indent="-342900" algn="l">
              <a:buNone/>
              <a:defRPr lang="nl-NL" sz="1800" b="1" smtClean="0">
                <a:solidFill>
                  <a:schemeClr val="bg1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</a:pPr>
            <a:r>
              <a:rPr lang="nl-NL"/>
              <a:t>XX</a:t>
            </a:r>
          </a:p>
        </p:txBody>
      </p:sp>
      <p:sp>
        <p:nvSpPr>
          <p:cNvPr id="18" name="Tijdelijke aanduiding voor tekst 9"/>
          <p:cNvSpPr>
            <a:spLocks noGrp="1"/>
          </p:cNvSpPr>
          <p:nvPr>
            <p:ph type="body" sz="quarter" idx="18" hasCustomPrompt="1"/>
          </p:nvPr>
        </p:nvSpPr>
        <p:spPr>
          <a:xfrm>
            <a:off x="3096400" y="3576780"/>
            <a:ext cx="1620000" cy="1836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nl-NL" sz="1200" b="0" u="none" cap="all" baseline="0" smtClean="0">
                <a:latin typeface="+mn-lt"/>
              </a:defRPr>
            </a:lvl1pPr>
            <a:lvl2pPr marL="169879" indent="0">
              <a:buNone/>
              <a:defRPr lang="nl-NL" smtClean="0">
                <a:solidFill>
                  <a:schemeClr val="tx1"/>
                </a:solidFill>
              </a:defRPr>
            </a:lvl2pPr>
            <a:lvl3pPr marL="625507" indent="0">
              <a:buNone/>
              <a:defRPr lang="nl-NL" sz="1800" smtClean="0">
                <a:solidFill>
                  <a:schemeClr val="tx1"/>
                </a:solidFill>
              </a:defRPr>
            </a:lvl3pPr>
            <a:lvl4pPr marL="1195436" indent="0">
              <a:buNone/>
              <a:defRPr lang="nl-NL" sz="1800" smtClean="0">
                <a:solidFill>
                  <a:schemeClr val="tx1"/>
                </a:solidFill>
              </a:defRPr>
            </a:lvl4pPr>
            <a:lvl5pPr marL="1651063" indent="0">
              <a:buNone/>
              <a:defRPr lang="nl-NL" sz="18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nl-NL"/>
              <a:t>Omschrijving Stap B</a:t>
            </a:r>
          </a:p>
        </p:txBody>
      </p:sp>
      <p:sp>
        <p:nvSpPr>
          <p:cNvPr id="19" name="Tijdelijke aanduiding voor tekst 9"/>
          <p:cNvSpPr>
            <a:spLocks noGrp="1"/>
          </p:cNvSpPr>
          <p:nvPr>
            <p:ph type="body" sz="quarter" idx="19" hasCustomPrompt="1"/>
          </p:nvPr>
        </p:nvSpPr>
        <p:spPr>
          <a:xfrm>
            <a:off x="4986652" y="2108390"/>
            <a:ext cx="1620000" cy="397201"/>
          </a:xfrm>
        </p:spPr>
        <p:txBody>
          <a:bodyPr vert="horz" wrap="square" lIns="36000" tIns="36000" rIns="36000" bIns="36000" rtlCol="0" anchor="ctr" anchorCtr="0">
            <a:noAutofit/>
          </a:bodyPr>
          <a:lstStyle>
            <a:lvl1pPr marL="342900" indent="-342900" algn="l">
              <a:buNone/>
              <a:defRPr lang="nl-NL" sz="1400" b="1" u="none" cap="all" baseline="0" smtClean="0"/>
            </a:lvl1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</a:pPr>
            <a:r>
              <a:rPr lang="nl-NL"/>
              <a:t>Stap C</a:t>
            </a:r>
          </a:p>
        </p:txBody>
      </p:sp>
      <p:sp>
        <p:nvSpPr>
          <p:cNvPr id="20" name="Tijdelijke aanduiding voor tekst 9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5436652" y="2648460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125" tIns="90000" rIns="91125" bIns="90000" rtlCol="0" anchor="ctr">
            <a:noAutofit/>
          </a:bodyPr>
          <a:lstStyle>
            <a:lvl1pPr marL="342900" indent="-342900" algn="l">
              <a:buNone/>
              <a:defRPr lang="nl-NL" sz="1800" b="1" smtClean="0">
                <a:solidFill>
                  <a:schemeClr val="bg1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</a:pPr>
            <a:r>
              <a:rPr lang="nl-NL"/>
              <a:t>XX</a:t>
            </a:r>
          </a:p>
        </p:txBody>
      </p:sp>
      <p:sp>
        <p:nvSpPr>
          <p:cNvPr id="21" name="Tijdelijke aanduiding voor tekst 9"/>
          <p:cNvSpPr>
            <a:spLocks noGrp="1"/>
          </p:cNvSpPr>
          <p:nvPr>
            <p:ph type="body" sz="quarter" idx="21" hasCustomPrompt="1"/>
          </p:nvPr>
        </p:nvSpPr>
        <p:spPr>
          <a:xfrm>
            <a:off x="4986652" y="3576780"/>
            <a:ext cx="1620000" cy="1836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nl-NL" sz="1200" b="0" u="none" cap="all" baseline="0" smtClean="0">
                <a:latin typeface="+mn-lt"/>
              </a:defRPr>
            </a:lvl1pPr>
            <a:lvl2pPr marL="169879" indent="0">
              <a:buNone/>
              <a:defRPr lang="nl-NL" smtClean="0">
                <a:solidFill>
                  <a:schemeClr val="tx1"/>
                </a:solidFill>
              </a:defRPr>
            </a:lvl2pPr>
            <a:lvl3pPr marL="625507" indent="0">
              <a:buNone/>
              <a:defRPr lang="nl-NL" sz="1800" smtClean="0">
                <a:solidFill>
                  <a:schemeClr val="tx1"/>
                </a:solidFill>
              </a:defRPr>
            </a:lvl3pPr>
            <a:lvl4pPr marL="1195436" indent="0">
              <a:buNone/>
              <a:defRPr lang="nl-NL" sz="1800" smtClean="0">
                <a:solidFill>
                  <a:schemeClr val="tx1"/>
                </a:solidFill>
              </a:defRPr>
            </a:lvl4pPr>
            <a:lvl5pPr marL="1651063" indent="0">
              <a:buNone/>
              <a:defRPr lang="nl-NL" sz="18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nl-NL"/>
              <a:t>Omschrijving Stap C</a:t>
            </a:r>
          </a:p>
        </p:txBody>
      </p:sp>
      <p:sp>
        <p:nvSpPr>
          <p:cNvPr id="22" name="Tijdelijke aanduiding voor tekst 9"/>
          <p:cNvSpPr>
            <a:spLocks noGrp="1"/>
          </p:cNvSpPr>
          <p:nvPr>
            <p:ph type="body" sz="quarter" idx="22" hasCustomPrompt="1"/>
          </p:nvPr>
        </p:nvSpPr>
        <p:spPr>
          <a:xfrm>
            <a:off x="8047060" y="2108390"/>
            <a:ext cx="1620000" cy="397201"/>
          </a:xfrm>
        </p:spPr>
        <p:txBody>
          <a:bodyPr vert="horz" wrap="square" lIns="36000" tIns="36000" rIns="36000" bIns="36000" rtlCol="0" anchor="ctr" anchorCtr="0">
            <a:noAutofit/>
          </a:bodyPr>
          <a:lstStyle>
            <a:lvl1pPr marL="342900" indent="-342900" algn="l">
              <a:buNone/>
              <a:defRPr lang="nl-NL" sz="1400" b="1" u="none" cap="all" baseline="0" smtClean="0"/>
            </a:lvl1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</a:pPr>
            <a:r>
              <a:rPr lang="nl-NL"/>
              <a:t>Stap C</a:t>
            </a:r>
          </a:p>
        </p:txBody>
      </p:sp>
      <p:sp>
        <p:nvSpPr>
          <p:cNvPr id="23" name="Tijdelijke aanduiding voor tekst 9"/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8497060" y="2648460"/>
            <a:ext cx="720000" cy="72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125" tIns="90000" rIns="91125" bIns="90000" rtlCol="0" anchor="ctr">
            <a:noAutofit/>
          </a:bodyPr>
          <a:lstStyle>
            <a:lvl1pPr marL="342900" indent="-342900" algn="l">
              <a:buNone/>
              <a:defRPr lang="nl-NL" sz="1800" b="1" smtClean="0">
                <a:solidFill>
                  <a:schemeClr val="bg1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</a:pPr>
            <a:r>
              <a:rPr lang="nl-NL"/>
              <a:t>XX</a:t>
            </a:r>
          </a:p>
        </p:txBody>
      </p:sp>
      <p:sp>
        <p:nvSpPr>
          <p:cNvPr id="24" name="Tijdelijke aanduiding voor tekst 9"/>
          <p:cNvSpPr>
            <a:spLocks noGrp="1"/>
          </p:cNvSpPr>
          <p:nvPr>
            <p:ph type="body" sz="quarter" idx="24" hasCustomPrompt="1"/>
          </p:nvPr>
        </p:nvSpPr>
        <p:spPr>
          <a:xfrm>
            <a:off x="8047060" y="3576780"/>
            <a:ext cx="1620000" cy="1836000"/>
          </a:xfrm>
        </p:spPr>
        <p:txBody>
          <a:bodyPr wrap="square" lIns="36000" tIns="36000" rIns="36000" bIns="3600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nl-NL" sz="1200" b="0" u="none" cap="all" baseline="0" smtClean="0">
                <a:latin typeface="+mn-lt"/>
              </a:defRPr>
            </a:lvl1pPr>
            <a:lvl2pPr marL="169879" indent="0">
              <a:buNone/>
              <a:defRPr lang="nl-NL" smtClean="0">
                <a:solidFill>
                  <a:schemeClr val="tx1"/>
                </a:solidFill>
              </a:defRPr>
            </a:lvl2pPr>
            <a:lvl3pPr marL="625507" indent="0">
              <a:buNone/>
              <a:defRPr lang="nl-NL" sz="1800" smtClean="0">
                <a:solidFill>
                  <a:schemeClr val="tx1"/>
                </a:solidFill>
              </a:defRPr>
            </a:lvl3pPr>
            <a:lvl4pPr marL="1195436" indent="0">
              <a:buNone/>
              <a:defRPr lang="nl-NL" sz="1800" smtClean="0">
                <a:solidFill>
                  <a:schemeClr val="tx1"/>
                </a:solidFill>
              </a:defRPr>
            </a:lvl4pPr>
            <a:lvl5pPr marL="1651063" indent="0">
              <a:buNone/>
              <a:defRPr lang="nl-NL" sz="18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nl-NL"/>
              <a:t>Omschrijving Stap D</a:t>
            </a:r>
          </a:p>
        </p:txBody>
      </p:sp>
      <p:sp>
        <p:nvSpPr>
          <p:cNvPr id="25" name="Tijdelijke aanduiding voor tekst 9"/>
          <p:cNvSpPr>
            <a:spLocks noGrp="1"/>
          </p:cNvSpPr>
          <p:nvPr>
            <p:ph type="body" sz="quarter" idx="25" hasCustomPrompt="1"/>
          </p:nvPr>
        </p:nvSpPr>
        <p:spPr>
          <a:xfrm>
            <a:off x="6877024" y="2838296"/>
            <a:ext cx="900000" cy="351035"/>
          </a:xfrm>
          <a:solidFill>
            <a:schemeClr val="accent1"/>
          </a:solidFill>
        </p:spPr>
        <p:txBody>
          <a:bodyPr wrap="square" anchor="ctr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nl-NL" sz="1100" b="1" u="none" cap="all" baseline="0" smtClean="0">
                <a:solidFill>
                  <a:schemeClr val="bg1"/>
                </a:solidFill>
              </a:defRPr>
            </a:lvl1pPr>
            <a:lvl2pPr marL="169879" indent="0">
              <a:buNone/>
              <a:defRPr lang="nl-NL" smtClean="0">
                <a:solidFill>
                  <a:schemeClr val="tx1"/>
                </a:solidFill>
              </a:defRPr>
            </a:lvl2pPr>
            <a:lvl3pPr marL="625507" indent="0">
              <a:buNone/>
              <a:defRPr lang="nl-NL" sz="1800" smtClean="0">
                <a:solidFill>
                  <a:schemeClr val="tx1"/>
                </a:solidFill>
              </a:defRPr>
            </a:lvl3pPr>
            <a:lvl4pPr marL="1195436" indent="0">
              <a:buNone/>
              <a:defRPr lang="nl-NL" sz="1800" smtClean="0">
                <a:solidFill>
                  <a:schemeClr val="tx1"/>
                </a:solidFill>
              </a:defRPr>
            </a:lvl4pPr>
            <a:lvl5pPr marL="1651063" indent="0">
              <a:buNone/>
              <a:defRPr lang="nl-NL" sz="18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nl-NL"/>
              <a:t>EVALUATIE</a:t>
            </a:r>
          </a:p>
        </p:txBody>
      </p:sp>
      <p:sp>
        <p:nvSpPr>
          <p:cNvPr id="26" name="Tijdelijke aanduiding voor tekst 9"/>
          <p:cNvSpPr>
            <a:spLocks noGrp="1"/>
          </p:cNvSpPr>
          <p:nvPr>
            <p:ph type="body" sz="quarter" idx="26" hasCustomPrompt="1"/>
          </p:nvPr>
        </p:nvSpPr>
        <p:spPr>
          <a:xfrm>
            <a:off x="306387" y="2838296"/>
            <a:ext cx="720000" cy="351035"/>
          </a:xfrm>
          <a:solidFill>
            <a:schemeClr val="tx2"/>
          </a:solidFill>
        </p:spPr>
        <p:txBody>
          <a:bodyPr wrap="square" anchor="ctr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nl-NL" sz="1100" b="1" u="none" cap="all" baseline="0" smtClean="0">
                <a:solidFill>
                  <a:schemeClr val="bg1"/>
                </a:solidFill>
              </a:defRPr>
            </a:lvl1pPr>
            <a:lvl2pPr marL="169879" indent="0">
              <a:buNone/>
              <a:defRPr lang="nl-NL" smtClean="0">
                <a:solidFill>
                  <a:schemeClr val="tx1"/>
                </a:solidFill>
              </a:defRPr>
            </a:lvl2pPr>
            <a:lvl3pPr marL="625507" indent="0">
              <a:buNone/>
              <a:defRPr lang="nl-NL" sz="1800" smtClean="0">
                <a:solidFill>
                  <a:schemeClr val="tx1"/>
                </a:solidFill>
              </a:defRPr>
            </a:lvl3pPr>
            <a:lvl4pPr marL="1195436" indent="0">
              <a:buNone/>
              <a:defRPr lang="nl-NL" sz="1800" smtClean="0">
                <a:solidFill>
                  <a:schemeClr val="tx1"/>
                </a:solidFill>
              </a:defRPr>
            </a:lvl4pPr>
            <a:lvl5pPr marL="1651063" indent="0">
              <a:buNone/>
              <a:defRPr lang="nl-NL" sz="1800">
                <a:solidFill>
                  <a:schemeClr val="tx1"/>
                </a:solidFill>
              </a:defRPr>
            </a:lvl5pPr>
          </a:lstStyle>
          <a:p>
            <a:pPr marL="0" lvl="0" algn="ctr"/>
            <a:r>
              <a:rPr lang="nl-NL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64155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Gedachtenwolk_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CBDF88-B44A-4A02-AB13-72D1FF4FDBCB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9" name="Tijdelijke aanduiding voor tekst 9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1206148" y="1655751"/>
            <a:ext cx="1413630" cy="141363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6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0" name="Tijdelijke aanduiding voor tekst 9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3296818" y="1114200"/>
            <a:ext cx="1152000" cy="115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05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4" name="Tijdelijke aanduiding voor tekst 9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899009" y="1038972"/>
            <a:ext cx="1413630" cy="14136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24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5" name="Tijdelijke aanduiding voor tekst 9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4134866" y="2405733"/>
            <a:ext cx="1413630" cy="14136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6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6" name="Tijdelijke aanduiding voor tekst 9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079778" y="3360163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4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7" name="Tijdelijke aanduiding voor tekst 9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3726484" y="4176087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0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8" name="Tijdelijke aanduiding voor tekst 9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416976" y="2384484"/>
            <a:ext cx="1080000" cy="10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4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9" name="Tijdelijke aanduiding voor tekst 9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8137072" y="3602810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1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20" name="Tijdelijke aanduiding voor tekst 9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5928737" y="3816087"/>
            <a:ext cx="1440000" cy="14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9595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Gedachtenwolk_harmo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7B88B83-464F-4BC5-8100-081E12EF7787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9" name="Tijdelijke aanduiding voor tekst 9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1206148" y="1655751"/>
            <a:ext cx="1413630" cy="14136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6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0" name="Tijdelijke aanduiding voor tekst 9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3296818" y="1114200"/>
            <a:ext cx="1152000" cy="1152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05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4" name="Tijdelijke aanduiding voor tekst 9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899009" y="1038972"/>
            <a:ext cx="1413630" cy="14136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24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5" name="Tijdelijke aanduiding voor tekst 9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4134866" y="2405733"/>
            <a:ext cx="1413630" cy="14136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6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6" name="Tijdelijke aanduiding voor tekst 9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2079778" y="3360163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4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7" name="Tijdelijke aanduiding voor tekst 9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3726484" y="4176087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0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8" name="Tijdelijke aanduiding voor tekst 9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416976" y="2384484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4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19" name="Tijdelijke aanduiding voor tekst 9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8137072" y="3602810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sz="1100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  <p:sp>
        <p:nvSpPr>
          <p:cNvPr id="20" name="Tijdelijke aanduiding voor tekst 9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5928737" y="3816087"/>
            <a:ext cx="1440000" cy="14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nl-NL" b="1" cap="all" baseline="0" smtClean="0"/>
            </a:lvl1pPr>
          </a:lstStyle>
          <a:p>
            <a:pPr marL="0" lvl="0" algn="ctr"/>
            <a:r>
              <a:rPr lang="nl-NL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4694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dia_PayOff_WWW_B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0693400" cy="60118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 userDrawn="1"/>
        </p:nvSpPr>
        <p:spPr>
          <a:xfrm>
            <a:off x="0" y="5076207"/>
            <a:ext cx="10693400" cy="935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00" y="2195823"/>
            <a:ext cx="7956000" cy="36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kstvak 9"/>
          <p:cNvSpPr txBox="1"/>
          <p:nvPr userDrawn="1"/>
        </p:nvSpPr>
        <p:spPr>
          <a:xfrm>
            <a:off x="306388" y="4446123"/>
            <a:ext cx="10080625" cy="630084"/>
          </a:xfrm>
          <a:prstGeom prst="rect">
            <a:avLst/>
          </a:prstGeom>
          <a:noFill/>
        </p:spPr>
        <p:txBody>
          <a:bodyPr vert="horz" lIns="720000" tIns="720000" rIns="720000" bIns="720000" rtlCol="0" anchor="ctr">
            <a:noAutofit/>
          </a:bodyPr>
          <a:lstStyle>
            <a:lvl1pPr lv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1100" b="1" cap="all" baseline="0">
                <a:solidFill>
                  <a:schemeClr val="bg1"/>
                </a:solidFill>
              </a:defRPr>
            </a:lvl1pPr>
            <a:lvl2pPr marL="455628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2pPr>
            <a:lvl3pPr marL="911258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2000" cap="all" baseline="0">
                <a:solidFill>
                  <a:schemeClr val="bg1"/>
                </a:solidFill>
              </a:defRPr>
            </a:lvl3pPr>
            <a:lvl4pPr marL="1366885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2000" cap="all" baseline="0">
                <a:solidFill>
                  <a:schemeClr val="bg1"/>
                </a:solidFill>
              </a:defRPr>
            </a:lvl4pPr>
            <a:lvl5pPr marL="1822514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2000" cap="all" baseline="0">
                <a:solidFill>
                  <a:schemeClr val="bg1"/>
                </a:solidFill>
              </a:defRPr>
            </a:lvl5pPr>
            <a:lvl6pPr marL="2505956" indent="-227814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61585" indent="-227814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17214" indent="-227814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72842" indent="-227814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b="0" spc="100" baseline="0">
                <a:latin typeface="+mj-lt"/>
              </a:rPr>
              <a:t>Service &amp; workplace design | Sourcing, regie &amp; performance | Training &amp; development | Interim &amp; recruitment</a:t>
            </a:r>
            <a:endParaRPr lang="nl-NL" b="0" spc="100" baseline="0">
              <a:latin typeface="+mj-lt"/>
            </a:endParaRP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96" y="5373615"/>
            <a:ext cx="2012608" cy="340838"/>
          </a:xfrm>
          <a:prstGeom prst="rect">
            <a:avLst/>
          </a:prstGeom>
        </p:spPr>
      </p:pic>
      <p:sp>
        <p:nvSpPr>
          <p:cNvPr id="13" name="Tekstvak 12"/>
          <p:cNvSpPr txBox="1"/>
          <p:nvPr userDrawn="1"/>
        </p:nvSpPr>
        <p:spPr>
          <a:xfrm>
            <a:off x="306388" y="3005931"/>
            <a:ext cx="10080625" cy="630084"/>
          </a:xfrm>
          <a:prstGeom prst="rect">
            <a:avLst/>
          </a:prstGeom>
          <a:noFill/>
        </p:spPr>
        <p:txBody>
          <a:bodyPr vert="horz" lIns="720000" tIns="720000" rIns="720000" bIns="720000" rtlCol="0" anchor="ctr">
            <a:noAutofit/>
          </a:bodyPr>
          <a:lstStyle>
            <a:lvl1pPr lv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1100" b="1" cap="all" baseline="0">
                <a:solidFill>
                  <a:schemeClr val="bg1"/>
                </a:solidFill>
              </a:defRPr>
            </a:lvl1pPr>
            <a:lvl2pPr marL="455628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</a:defRPr>
            </a:lvl2pPr>
            <a:lvl3pPr marL="911258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2000" cap="all" baseline="0">
                <a:solidFill>
                  <a:schemeClr val="bg1"/>
                </a:solidFill>
              </a:defRPr>
            </a:lvl3pPr>
            <a:lvl4pPr marL="1366885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2000" cap="all" baseline="0">
                <a:solidFill>
                  <a:schemeClr val="bg1"/>
                </a:solidFill>
              </a:defRPr>
            </a:lvl4pPr>
            <a:lvl5pPr marL="1822514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2000" cap="all" baseline="0">
                <a:solidFill>
                  <a:schemeClr val="bg1"/>
                </a:solidFill>
              </a:defRPr>
            </a:lvl5pPr>
            <a:lvl6pPr marL="2505956" indent="-227814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61585" indent="-227814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17214" indent="-227814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72842" indent="-227814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sz="1400" cap="none" spc="200" baseline="0"/>
              <a:t>www.hospitality-group.nl</a:t>
            </a:r>
            <a:endParaRPr lang="nl-NL" sz="1400" cap="none" spc="200" baseline="0"/>
          </a:p>
        </p:txBody>
      </p:sp>
    </p:spTree>
    <p:extLst>
      <p:ext uri="{BB962C8B-B14F-4D97-AF65-F5344CB8AC3E}">
        <p14:creationId xmlns:p14="http://schemas.microsoft.com/office/powerpoint/2010/main" val="256797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otdia_PayOff_WWW_B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0693400" cy="60118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/>
          <p:cNvSpPr/>
          <p:nvPr userDrawn="1"/>
        </p:nvSpPr>
        <p:spPr>
          <a:xfrm>
            <a:off x="0" y="5076207"/>
            <a:ext cx="10693400" cy="935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96" y="5373615"/>
            <a:ext cx="2012608" cy="34083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00" y="2501875"/>
            <a:ext cx="7956000" cy="36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6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_Afbeelding_Tekstbl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693400" cy="507620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5" name="Rechthoek 4"/>
          <p:cNvSpPr/>
          <p:nvPr userDrawn="1"/>
        </p:nvSpPr>
        <p:spPr>
          <a:xfrm>
            <a:off x="0" y="5076207"/>
            <a:ext cx="10693400" cy="935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/>
          </p:nvPr>
        </p:nvSpPr>
        <p:spPr>
          <a:xfrm>
            <a:off x="306388" y="3635374"/>
            <a:ext cx="10064750" cy="1260809"/>
          </a:xfrm>
        </p:spPr>
        <p:txBody>
          <a:bodyPr anchor="ctr" anchorCtr="0"/>
          <a:lstStyle>
            <a:lvl1pPr marL="0" indent="0" algn="ctr">
              <a:buNone/>
              <a:defRPr sz="36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5628" indent="0">
              <a:buNone/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1258" indent="0">
              <a:buNone/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66885" indent="0">
              <a:buNone/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2514" indent="0">
              <a:buNone/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96" y="5373615"/>
            <a:ext cx="2012608" cy="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Koptekst_Tekst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6B36808-BB1D-4813-8692-06524023E7D4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6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306388" y="1114425"/>
            <a:ext cx="10080625" cy="432117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20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Koptekst_Tekstvak_2_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E8C7040-9EAB-43FF-9E75-F8231279DA8A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6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306388" y="1114425"/>
            <a:ext cx="10080625" cy="4321175"/>
          </a:xfrm>
        </p:spPr>
        <p:txBody>
          <a:bodyPr numCol="2" spcCol="36000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 marL="1822514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1149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Koptekst_2_Tekstv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AB3786-A075-4D87-9790-26104A1000BD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6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306388" y="1114425"/>
            <a:ext cx="4860925" cy="432117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4"/>
          </p:nvPr>
        </p:nvSpPr>
        <p:spPr>
          <a:xfrm>
            <a:off x="5526088" y="1114425"/>
            <a:ext cx="4860925" cy="432117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563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Koptekst_Subtekst_Tekst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44521DB-C9F8-41D1-BF5E-FF48B528A6A7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7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306388" y="1565739"/>
            <a:ext cx="10080625" cy="386986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8" name="Tijdelijke aanduiding voor tekst 5"/>
          <p:cNvSpPr>
            <a:spLocks noGrp="1"/>
          </p:cNvSpPr>
          <p:nvPr>
            <p:ph type="body" sz="quarter" idx="14"/>
          </p:nvPr>
        </p:nvSpPr>
        <p:spPr>
          <a:xfrm>
            <a:off x="306700" y="933463"/>
            <a:ext cx="10080625" cy="450850"/>
          </a:xfrm>
        </p:spPr>
        <p:txBody>
          <a:bodyPr/>
          <a:lstStyle>
            <a:lvl1pPr marL="0" indent="0">
              <a:buNone/>
              <a:defRPr sz="2000" b="1" cap="all" baseline="0">
                <a:latin typeface="+mn-lt"/>
              </a:defRPr>
            </a:lvl1pPr>
            <a:lvl2pPr marL="455628" indent="0">
              <a:buNone/>
              <a:defRPr cap="all" baseline="0">
                <a:latin typeface="+mj-lt"/>
              </a:defRPr>
            </a:lvl2pPr>
            <a:lvl3pPr marL="911258" indent="0">
              <a:buNone/>
              <a:defRPr cap="all" baseline="0">
                <a:latin typeface="+mj-lt"/>
              </a:defRPr>
            </a:lvl3pPr>
            <a:lvl4pPr marL="1366885" indent="0">
              <a:buNone/>
              <a:defRPr cap="all" baseline="0">
                <a:latin typeface="+mj-lt"/>
              </a:defRPr>
            </a:lvl4pPr>
            <a:lvl5pPr marL="1822514" indent="0">
              <a:buNone/>
              <a:defRPr cap="all" baseline="0">
                <a:latin typeface="+mj-lt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9609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Tekstvak_Afbeelding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26088" y="305932"/>
            <a:ext cx="4861236" cy="630000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09C5174-817F-4AF0-8222-C8C9DAF0B42A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7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5526088" y="1565739"/>
            <a:ext cx="4860925" cy="386986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8" name="Tijdelijke aanduiding voor tekst 5"/>
          <p:cNvSpPr>
            <a:spLocks noGrp="1"/>
          </p:cNvSpPr>
          <p:nvPr>
            <p:ph type="body" sz="quarter" idx="14"/>
          </p:nvPr>
        </p:nvSpPr>
        <p:spPr>
          <a:xfrm>
            <a:off x="5526088" y="933463"/>
            <a:ext cx="4861237" cy="450850"/>
          </a:xfrm>
        </p:spPr>
        <p:txBody>
          <a:bodyPr/>
          <a:lstStyle>
            <a:lvl1pPr marL="0" indent="0">
              <a:buNone/>
              <a:defRPr sz="2000" b="1" cap="all" baseline="0">
                <a:latin typeface="+mn-lt"/>
              </a:defRPr>
            </a:lvl1pPr>
            <a:lvl2pPr marL="455628" indent="0">
              <a:buNone/>
              <a:defRPr cap="all" baseline="0">
                <a:latin typeface="+mj-lt"/>
              </a:defRPr>
            </a:lvl2pPr>
            <a:lvl3pPr marL="911258" indent="0">
              <a:buNone/>
              <a:defRPr cap="all" baseline="0">
                <a:latin typeface="+mj-lt"/>
              </a:defRPr>
            </a:lvl3pPr>
            <a:lvl4pPr marL="1366885" indent="0">
              <a:buNone/>
              <a:defRPr cap="all" baseline="0">
                <a:latin typeface="+mj-lt"/>
              </a:defRPr>
            </a:lvl4pPr>
            <a:lvl5pPr marL="1822514" indent="0">
              <a:buNone/>
              <a:defRPr cap="all" baseline="0">
                <a:latin typeface="+mj-lt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5"/>
          </p:nvPr>
        </p:nvSpPr>
        <p:spPr>
          <a:xfrm>
            <a:off x="306387" y="304800"/>
            <a:ext cx="4860925" cy="51308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7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_Tekstvak_Afbeelding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6076" y="305932"/>
            <a:ext cx="4861236" cy="630000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4D827B5-B55E-4C52-B68B-65E9BA92D6B4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Huisstijl presentatie Hospitality Group</a:t>
            </a:r>
          </a:p>
        </p:txBody>
      </p:sp>
      <p:sp>
        <p:nvSpPr>
          <p:cNvPr id="7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306076" y="1565739"/>
            <a:ext cx="4860925" cy="386986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8" name="Tijdelijke aanduiding voor tekst 5"/>
          <p:cNvSpPr>
            <a:spLocks noGrp="1"/>
          </p:cNvSpPr>
          <p:nvPr>
            <p:ph type="body" sz="quarter" idx="14"/>
          </p:nvPr>
        </p:nvSpPr>
        <p:spPr>
          <a:xfrm>
            <a:off x="306076" y="933463"/>
            <a:ext cx="4861237" cy="450850"/>
          </a:xfrm>
        </p:spPr>
        <p:txBody>
          <a:bodyPr/>
          <a:lstStyle>
            <a:lvl1pPr marL="0" indent="0">
              <a:buNone/>
              <a:defRPr sz="2000" b="1" cap="all" baseline="0">
                <a:latin typeface="+mn-lt"/>
              </a:defRPr>
            </a:lvl1pPr>
            <a:lvl2pPr marL="455628" indent="0">
              <a:buNone/>
              <a:defRPr cap="all" baseline="0">
                <a:latin typeface="+mj-lt"/>
              </a:defRPr>
            </a:lvl2pPr>
            <a:lvl3pPr marL="911258" indent="0">
              <a:buNone/>
              <a:defRPr cap="all" baseline="0">
                <a:latin typeface="+mj-lt"/>
              </a:defRPr>
            </a:lvl3pPr>
            <a:lvl4pPr marL="1366885" indent="0">
              <a:buNone/>
              <a:defRPr cap="all" baseline="0">
                <a:latin typeface="+mj-lt"/>
              </a:defRPr>
            </a:lvl4pPr>
            <a:lvl5pPr marL="1822514" indent="0">
              <a:buNone/>
              <a:defRPr cap="all" baseline="0">
                <a:latin typeface="+mj-lt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5"/>
          </p:nvPr>
        </p:nvSpPr>
        <p:spPr>
          <a:xfrm>
            <a:off x="5526088" y="304800"/>
            <a:ext cx="4860925" cy="51308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cap="all" baseline="0"/>
            </a:lvl1pPr>
          </a:lstStyle>
          <a:p>
            <a:r>
              <a:rPr lang="nl-NL"/>
              <a:t>Klik op het pictogram als u een afbeelding wilt toevoegen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4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tx1">
                <a:lumMod val="75000"/>
                <a:lumOff val="25000"/>
              </a:schemeClr>
            </a:gs>
            <a:gs pos="0">
              <a:srgbClr val="000000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06700" y="305932"/>
            <a:ext cx="10080624" cy="630000"/>
          </a:xfrm>
          <a:prstGeom prst="rect">
            <a:avLst/>
          </a:prstGeom>
        </p:spPr>
        <p:txBody>
          <a:bodyPr vert="horz" lIns="91125" tIns="45563" rIns="91125" bIns="45563" rtlCol="0" anchor="ctr">
            <a:noAutofit/>
          </a:bodyPr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06388" y="1114425"/>
            <a:ext cx="10080625" cy="4320045"/>
          </a:xfrm>
          <a:prstGeom prst="rect">
            <a:avLst/>
          </a:prstGeom>
        </p:spPr>
        <p:txBody>
          <a:bodyPr vert="horz" lIns="91125" tIns="90000" rIns="91125" bIns="9000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28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10053588" y="5614454"/>
            <a:ext cx="333736" cy="268924"/>
          </a:xfrm>
          <a:prstGeom prst="rect">
            <a:avLst/>
          </a:prstGeom>
          <a:noFill/>
        </p:spPr>
        <p:txBody>
          <a:bodyPr lIns="0" rIns="0" anchor="ctr"/>
          <a:lstStyle>
            <a:lvl1pPr algn="l">
              <a:defRPr lang="en-GB" sz="800" b="1" smtClean="0">
                <a:solidFill>
                  <a:schemeClr val="bg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67AAB128-787B-40A8-82DD-8D2D00FF7C38}" type="slidenum">
              <a:rPr lang="en-GB" smtClean="0"/>
              <a:pPr/>
              <a:t>‹nr.›</a:t>
            </a:fld>
            <a:endParaRPr lang="en-GB"/>
          </a:p>
        </p:txBody>
      </p:sp>
      <p:cxnSp>
        <p:nvCxnSpPr>
          <p:cNvPr id="5" name="Rechte verbindingslijn 4"/>
          <p:cNvCxnSpPr/>
          <p:nvPr/>
        </p:nvCxnSpPr>
        <p:spPr>
          <a:xfrm>
            <a:off x="9897700" y="5658916"/>
            <a:ext cx="0" cy="180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589" y="5622916"/>
            <a:ext cx="1486053" cy="252000"/>
          </a:xfrm>
          <a:prstGeom prst="rect">
            <a:avLst/>
          </a:prstGeom>
        </p:spPr>
      </p:pic>
      <p:sp>
        <p:nvSpPr>
          <p:cNvPr id="6" name="Tijdelijke aanduiding voor datum 5"/>
          <p:cNvSpPr>
            <a:spLocks noGrp="1"/>
          </p:cNvSpPr>
          <p:nvPr>
            <p:ph type="dt" sz="half" idx="2"/>
          </p:nvPr>
        </p:nvSpPr>
        <p:spPr>
          <a:xfrm>
            <a:off x="306700" y="5614454"/>
            <a:ext cx="1079472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800" b="0" kern="1200" smtClean="0">
                <a:solidFill>
                  <a:schemeClr val="bg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950DB8E-9153-4298-9255-70A0D5DEA81A}" type="datetime1">
              <a:rPr lang="nl-NL" smtClean="0"/>
              <a:t>11-8-2021</a:t>
            </a:fld>
            <a:endParaRPr lang="en-GB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3"/>
          </p:nvPr>
        </p:nvSpPr>
        <p:spPr>
          <a:xfrm>
            <a:off x="3652838" y="5614454"/>
            <a:ext cx="3387725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800" b="0">
                <a:solidFill>
                  <a:schemeClr val="bg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Huisstijl presentatie Hospitality Group</a:t>
            </a:r>
          </a:p>
        </p:txBody>
      </p:sp>
    </p:spTree>
    <p:extLst>
      <p:ext uri="{BB962C8B-B14F-4D97-AF65-F5344CB8AC3E}">
        <p14:creationId xmlns:p14="http://schemas.microsoft.com/office/powerpoint/2010/main" val="101327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19" r:id="rId2"/>
    <p:sldLayoutId id="2147483739" r:id="rId3"/>
    <p:sldLayoutId id="2147483740" r:id="rId4"/>
    <p:sldLayoutId id="2147483769" r:id="rId5"/>
    <p:sldLayoutId id="2147483768" r:id="rId6"/>
    <p:sldLayoutId id="2147483741" r:id="rId7"/>
    <p:sldLayoutId id="2147483742" r:id="rId8"/>
    <p:sldLayoutId id="2147483743" r:id="rId9"/>
    <p:sldLayoutId id="2147483721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9" r:id="rId17"/>
    <p:sldLayoutId id="2147483765" r:id="rId18"/>
    <p:sldLayoutId id="2147483766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60" r:id="rId25"/>
    <p:sldLayoutId id="2147483764" r:id="rId26"/>
    <p:sldLayoutId id="2147483767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1257" rtl="0" eaLnBrk="1" latinLnBrk="0" hangingPunct="1">
        <a:spcBef>
          <a:spcPct val="0"/>
        </a:spcBef>
        <a:buNone/>
        <a:defRPr sz="3200" kern="1200" cap="all" baseline="0">
          <a:solidFill>
            <a:schemeClr val="tx2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125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741378" indent="-285750" algn="l" defTabSz="91125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197008" indent="-285750" algn="l" defTabSz="91125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538335" indent="-171450" algn="l" defTabSz="91125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1993964" indent="-171450" algn="l" defTabSz="911257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100" kern="1200">
          <a:solidFill>
            <a:schemeClr val="bg2"/>
          </a:solidFill>
          <a:latin typeface="+mn-lt"/>
          <a:ea typeface="+mn-ea"/>
          <a:cs typeface="+mn-cs"/>
        </a:defRPr>
      </a:lvl5pPr>
      <a:lvl6pPr marL="2505956" indent="-227814" algn="l" defTabSz="91125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1585" indent="-227814" algn="l" defTabSz="91125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7214" indent="-227814" algn="l" defTabSz="91125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2842" indent="-227814" algn="l" defTabSz="91125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2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29" algn="l" defTabSz="9112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257" algn="l" defTabSz="9112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886" algn="l" defTabSz="9112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13" algn="l" defTabSz="9112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142" algn="l" defTabSz="9112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3771" algn="l" defTabSz="9112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9399" algn="l" defTabSz="9112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5028" algn="l" defTabSz="91125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826BC262-F0B2-4E5E-9CA2-C9B54CDD6464}"/>
              </a:ext>
            </a:extLst>
          </p:cNvPr>
          <p:cNvSpPr/>
          <p:nvPr/>
        </p:nvSpPr>
        <p:spPr>
          <a:xfrm>
            <a:off x="1746300" y="1561574"/>
            <a:ext cx="7200800" cy="144016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 err="1" smtClean="0"/>
              <a:t>Who</a:t>
            </a:r>
            <a:r>
              <a:rPr lang="nl-NL" sz="3200" dirty="0" smtClean="0"/>
              <a:t> </a:t>
            </a:r>
            <a:r>
              <a:rPr lang="nl-NL" sz="3200" dirty="0" err="1"/>
              <a:t>N</a:t>
            </a:r>
            <a:r>
              <a:rPr lang="nl-NL" sz="3200" dirty="0" err="1" smtClean="0"/>
              <a:t>eeds</a:t>
            </a:r>
            <a:r>
              <a:rPr lang="nl-NL" sz="3200" dirty="0" smtClean="0"/>
              <a:t> </a:t>
            </a:r>
            <a:r>
              <a:rPr lang="nl-NL" sz="3200" dirty="0" err="1" smtClean="0"/>
              <a:t>an</a:t>
            </a:r>
            <a:r>
              <a:rPr lang="nl-NL" sz="3200" dirty="0" smtClean="0"/>
              <a:t> Encoder?</a:t>
            </a:r>
          </a:p>
          <a:p>
            <a:pPr algn="ctr"/>
            <a:r>
              <a:rPr lang="en-US" dirty="0"/>
              <a:t>Evaluating the Use of Random </a:t>
            </a:r>
            <a:r>
              <a:rPr lang="en-US" dirty="0" smtClean="0"/>
              <a:t>Latent </a:t>
            </a:r>
          </a:p>
          <a:p>
            <a:pPr algn="ctr"/>
            <a:r>
              <a:rPr lang="en-US" dirty="0" smtClean="0"/>
              <a:t>Representations in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xmlns="" id="{D776E31C-67BE-4BD0-8D74-16ECCCD93CAB}"/>
              </a:ext>
            </a:extLst>
          </p:cNvPr>
          <p:cNvSpPr/>
          <p:nvPr/>
        </p:nvSpPr>
        <p:spPr>
          <a:xfrm>
            <a:off x="3186700" y="3725930"/>
            <a:ext cx="432000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Mick IJzer</a:t>
            </a:r>
          </a:p>
          <a:p>
            <a:pPr algn="ctr"/>
            <a:r>
              <a:rPr lang="nl-NL" sz="1400" dirty="0"/>
              <a:t>Supervisor: </a:t>
            </a:r>
            <a:r>
              <a:rPr lang="nl-NL" sz="1400" dirty="0" err="1"/>
              <a:t>Jakub</a:t>
            </a:r>
            <a:r>
              <a:rPr lang="nl-NL" sz="1400" dirty="0"/>
              <a:t> </a:t>
            </a:r>
            <a:r>
              <a:rPr lang="nl-NL" sz="1400" dirty="0" err="1"/>
              <a:t>Tomczak</a:t>
            </a:r>
            <a:endParaRPr lang="nl-NL" sz="14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41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2836645" y="847959"/>
            <a:ext cx="7200800" cy="3842553"/>
            <a:chOff x="745907" y="825767"/>
            <a:chExt cx="8985019" cy="4798581"/>
          </a:xfrm>
        </p:grpSpPr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xmlns="" id="{E677AABD-D994-4774-A589-7DC58C649BDF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5590351" y="3191005"/>
              <a:ext cx="1582" cy="5350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xmlns="" id="{1903573D-FBC0-4FB0-BF7B-1F6702842D43}"/>
                </a:ext>
              </a:extLst>
            </p:cNvPr>
            <p:cNvSpPr/>
            <p:nvPr/>
          </p:nvSpPr>
          <p:spPr>
            <a:xfrm>
              <a:off x="4686287" y="372602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N(0,1)</a:t>
              </a:r>
            </a:p>
          </p:txBody>
        </p:sp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918268" y="1373321"/>
              <a:ext cx="3600000" cy="2520000"/>
            </a:xfrm>
            <a:prstGeom prst="trapezoid">
              <a:avLst>
                <a:gd name="adj" fmla="val 28469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Encoder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q</a:t>
              </a:r>
              <a:r>
                <a:rPr lang="nl-NL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z|x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xmlns="" id="{A3D0D726-7BBA-409B-A4A8-FC73F9B543E0}"/>
                </a:ext>
              </a:extLst>
            </p:cNvPr>
            <p:cNvSpPr/>
            <p:nvPr/>
          </p:nvSpPr>
          <p:spPr>
            <a:xfrm>
              <a:off x="3978268" y="155332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xmlns="" id="{D6659F0B-E120-43BE-8931-EC8670FE2131}"/>
                </a:ext>
              </a:extLst>
            </p:cNvPr>
            <p:cNvSpPr/>
            <p:nvPr/>
          </p:nvSpPr>
          <p:spPr>
            <a:xfrm>
              <a:off x="3978268" y="263967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r>
                <a:rPr lang="nl-NL" sz="1200" baseline="30000" dirty="0">
                  <a:solidFill>
                    <a:schemeClr val="tx1"/>
                  </a:solidFill>
                </a:rPr>
                <a:t>2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xmlns="" id="{B3118607-B41D-40AE-A77B-7FBB109B8F11}"/>
                </a:ext>
              </a:extLst>
            </p:cNvPr>
            <p:cNvSpPr/>
            <p:nvPr/>
          </p:nvSpPr>
          <p:spPr>
            <a:xfrm>
              <a:off x="6136541" y="209967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z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xmlns="" id="{B48691D6-3C9D-400D-9202-546AFD6630FA}"/>
                </a:ext>
              </a:extLst>
            </p:cNvPr>
            <p:cNvSpPr/>
            <p:nvPr/>
          </p:nvSpPr>
          <p:spPr>
            <a:xfrm rot="16200000">
              <a:off x="5952653" y="1374603"/>
              <a:ext cx="3600000" cy="2520000"/>
            </a:xfrm>
            <a:prstGeom prst="trapezoid">
              <a:avLst>
                <a:gd name="adj" fmla="val 50318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Decoder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p</a:t>
              </a:r>
              <a:r>
                <a:rPr lang="nl-NL" baseline="-25000" dirty="0" err="1">
                  <a:solidFill>
                    <a:schemeClr val="tx1"/>
                  </a:solidFill>
                </a:rPr>
                <a:t>θ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x|z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0B73C228-D174-4CF1-A6DE-D725B39F279F}"/>
                </a:ext>
              </a:extLst>
            </p:cNvPr>
            <p:cNvSpPr/>
            <p:nvPr/>
          </p:nvSpPr>
          <p:spPr>
            <a:xfrm>
              <a:off x="9010926" y="825767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Reconstructed</a:t>
              </a:r>
              <a:r>
                <a:rPr lang="nl-NL" dirty="0">
                  <a:solidFill>
                    <a:schemeClr val="tx1"/>
                  </a:solidFill>
                </a:rPr>
                <a:t> Input (X’)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xmlns="" id="{CE36E70C-5230-44F5-B527-DE9180FB4D49}"/>
                </a:ext>
              </a:extLst>
            </p:cNvPr>
            <p:cNvSpPr/>
            <p:nvPr/>
          </p:nvSpPr>
          <p:spPr>
            <a:xfrm>
              <a:off x="5411933" y="372602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ε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xmlns="" id="{B5F329B8-2EC2-486E-B21D-1CB049CBE88F}"/>
                </a:ext>
              </a:extLst>
            </p:cNvPr>
            <p:cNvSpPr/>
            <p:nvPr/>
          </p:nvSpPr>
          <p:spPr>
            <a:xfrm>
              <a:off x="5956540" y="1564871"/>
              <a:ext cx="719999" cy="425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Latent </a:t>
              </a:r>
            </a:p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Space</a:t>
              </a:r>
            </a:p>
          </p:txBody>
        </p:sp>
        <p:cxnSp>
          <p:nvCxnSpPr>
            <p:cNvPr id="15" name="Verbindingslijn: gebogen 14">
              <a:extLst>
                <a:ext uri="{FF2B5EF4-FFF2-40B4-BE49-F238E27FC236}">
                  <a16:creationId xmlns:a16="http://schemas.microsoft.com/office/drawing/2014/main" xmlns="" id="{4BB699A5-3E96-47FF-A7E9-8BEC2328B426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4338268" y="2093320"/>
              <a:ext cx="1798273" cy="546350"/>
            </a:xfrm>
            <a:prstGeom prst="bentConnector3">
              <a:avLst>
                <a:gd name="adj1" fmla="val 69704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Verbindingslijn: gebogen 15">
              <a:extLst>
                <a:ext uri="{FF2B5EF4-FFF2-40B4-BE49-F238E27FC236}">
                  <a16:creationId xmlns:a16="http://schemas.microsoft.com/office/drawing/2014/main" xmlns="" id="{EF776822-55F0-4D85-821A-406DE11A15EA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338268" y="2639670"/>
              <a:ext cx="1798273" cy="540000"/>
            </a:xfrm>
            <a:prstGeom prst="bentConnector3">
              <a:avLst>
                <a:gd name="adj1" fmla="val 69704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xmlns="" id="{FE8FC78F-6152-4856-AF4D-1751396A66E4}"/>
                </a:ext>
              </a:extLst>
            </p:cNvPr>
            <p:cNvCxnSpPr>
              <a:cxnSpLocks/>
              <a:stCxn id="13" idx="1"/>
              <a:endCxn id="5" idx="3"/>
            </p:cNvCxnSpPr>
            <p:nvPr/>
          </p:nvCxnSpPr>
          <p:spPr>
            <a:xfrm flipH="1">
              <a:off x="5046287" y="4266020"/>
              <a:ext cx="365646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xmlns="" id="{FC58E73F-21B7-458A-9792-6F624112E198}"/>
                </a:ext>
              </a:extLst>
            </p:cNvPr>
            <p:cNvSpPr/>
            <p:nvPr/>
          </p:nvSpPr>
          <p:spPr>
            <a:xfrm>
              <a:off x="6138709" y="371967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Prior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3218716" y="5156991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Reconstruction</a:t>
              </a:r>
              <a:r>
                <a:rPr lang="nl-NL" sz="1200" dirty="0">
                  <a:solidFill>
                    <a:schemeClr val="tx1"/>
                  </a:solidFill>
                </a:rPr>
                <a:t> Error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xmlns="" id="{81549118-F832-414A-9FC8-8B34A824879E}"/>
                </a:ext>
              </a:extLst>
            </p:cNvPr>
            <p:cNvSpPr/>
            <p:nvPr/>
          </p:nvSpPr>
          <p:spPr>
            <a:xfrm>
              <a:off x="5771933" y="5147502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Regularization</a:t>
              </a:r>
              <a:r>
                <a:rPr lang="nl-NL" sz="1200" dirty="0">
                  <a:solidFill>
                    <a:schemeClr val="tx1"/>
                  </a:solidFill>
                </a:rPr>
                <a:t> Term</a:t>
              </a:r>
              <a:endParaRPr lang="nl-NL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Verbindingslijn: gebogen 24">
              <a:extLst>
                <a:ext uri="{FF2B5EF4-FFF2-40B4-BE49-F238E27FC236}">
                  <a16:creationId xmlns:a16="http://schemas.microsoft.com/office/drawing/2014/main" xmlns="" id="{195DD8F6-1F21-4DB2-A9C2-C9228F192E6A}"/>
                </a:ext>
              </a:extLst>
            </p:cNvPr>
            <p:cNvCxnSpPr>
              <a:stCxn id="10" idx="2"/>
              <a:endCxn id="24" idx="0"/>
            </p:cNvCxnSpPr>
            <p:nvPr/>
          </p:nvCxnSpPr>
          <p:spPr>
            <a:xfrm rot="16200000" flipH="1">
              <a:off x="5603650" y="3892560"/>
              <a:ext cx="1967832" cy="542051"/>
            </a:xfrm>
            <a:prstGeom prst="bentConnector3">
              <a:avLst>
                <a:gd name="adj1" fmla="val 14891"/>
              </a:avLst>
            </a:prstGeom>
            <a:ln w="38100">
              <a:solidFill>
                <a:srgbClr val="00206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xmlns="" id="{FB313B7A-0E14-4AE3-A362-18A9BDCB35C4}"/>
                </a:ext>
              </a:extLst>
            </p:cNvPr>
            <p:cNvCxnSpPr>
              <a:endCxn id="20" idx="0"/>
            </p:cNvCxnSpPr>
            <p:nvPr/>
          </p:nvCxnSpPr>
          <p:spPr>
            <a:xfrm>
              <a:off x="6316540" y="3520643"/>
              <a:ext cx="2169" cy="199028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Verbindingslijn: gebogen 26">
              <a:extLst>
                <a:ext uri="{FF2B5EF4-FFF2-40B4-BE49-F238E27FC236}">
                  <a16:creationId xmlns:a16="http://schemas.microsoft.com/office/drawing/2014/main" xmlns="" id="{6AE108C3-DB47-4B25-B580-DBF6E8A41D71}"/>
                </a:ext>
              </a:extLst>
            </p:cNvPr>
            <p:cNvCxnSpPr>
              <a:cxnSpLocks/>
              <a:stCxn id="34" idx="2"/>
              <a:endCxn id="23" idx="2"/>
            </p:cNvCxnSpPr>
            <p:nvPr/>
          </p:nvCxnSpPr>
          <p:spPr>
            <a:xfrm rot="16200000" flipH="1">
              <a:off x="2110128" y="3429100"/>
              <a:ext cx="1191026" cy="3199468"/>
            </a:xfrm>
            <a:prstGeom prst="bentConnector3">
              <a:avLst>
                <a:gd name="adj1" fmla="val 119194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Verbindingslijn: gebogen 27">
              <a:extLst>
                <a:ext uri="{FF2B5EF4-FFF2-40B4-BE49-F238E27FC236}">
                  <a16:creationId xmlns:a16="http://schemas.microsoft.com/office/drawing/2014/main" xmlns="" id="{82E38214-94B0-4877-B5F5-C0B43215FB6D}"/>
                </a:ext>
              </a:extLst>
            </p:cNvPr>
            <p:cNvCxnSpPr>
              <a:stCxn id="12" idx="2"/>
              <a:endCxn id="23" idx="2"/>
            </p:cNvCxnSpPr>
            <p:nvPr/>
          </p:nvCxnSpPr>
          <p:spPr>
            <a:xfrm rot="5400000">
              <a:off x="6238861" y="2492282"/>
              <a:ext cx="1198580" cy="5065551"/>
            </a:xfrm>
            <a:prstGeom prst="bentConnector3">
              <a:avLst>
                <a:gd name="adj1" fmla="val 119073"/>
              </a:avLst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745907" y="833321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0440490F-CB15-40EE-8EC2-1E4E3AD4F3E3}"/>
                </a:ext>
              </a:extLst>
            </p:cNvPr>
            <p:cNvSpPr/>
            <p:nvPr/>
          </p:nvSpPr>
          <p:spPr>
            <a:xfrm>
              <a:off x="3978268" y="154576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xmlns="" id="{8DB8945E-1B3A-466A-AF26-0D5081C2F5AC}"/>
                </a:ext>
              </a:extLst>
            </p:cNvPr>
            <p:cNvSpPr/>
            <p:nvPr/>
          </p:nvSpPr>
          <p:spPr>
            <a:xfrm>
              <a:off x="3978268" y="263211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1" name="Rechte verbindingslijn 60"/>
          <p:cNvCxnSpPr/>
          <p:nvPr/>
        </p:nvCxnSpPr>
        <p:spPr>
          <a:xfrm flipH="1">
            <a:off x="3407547" y="1860059"/>
            <a:ext cx="2308098" cy="11134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Rechte verbindingslijn 63"/>
          <p:cNvCxnSpPr/>
          <p:nvPr/>
        </p:nvCxnSpPr>
        <p:spPr>
          <a:xfrm flipH="1">
            <a:off x="3401778" y="2736400"/>
            <a:ext cx="2308098" cy="11134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>
            <a:off x="3407547" y="1859118"/>
            <a:ext cx="2179484" cy="11134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hthoek 39">
            <a:extLst>
              <a:ext uri="{FF2B5EF4-FFF2-40B4-BE49-F238E27FC236}">
                <a16:creationId xmlns:a16="http://schemas.microsoft.com/office/drawing/2014/main" xmlns="" id="{F8D8E43A-6BFA-44F2-914C-7CFFA80EDB5E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Variational</a:t>
            </a:r>
            <a:endParaRPr lang="nl-NL" sz="1400" dirty="0" smtClean="0"/>
          </a:p>
          <a:p>
            <a:pPr algn="ctr"/>
            <a:r>
              <a:rPr lang="nl-NL" sz="1400" dirty="0" err="1" smtClean="0"/>
              <a:t>AutoEncoder</a:t>
            </a:r>
            <a:endParaRPr lang="nl-NL" sz="1400" dirty="0"/>
          </a:p>
        </p:txBody>
      </p:sp>
      <p:cxnSp>
        <p:nvCxnSpPr>
          <p:cNvPr id="41" name="Verbindingslijn: gebogen 27">
            <a:extLst>
              <a:ext uri="{FF2B5EF4-FFF2-40B4-BE49-F238E27FC236}">
                <a16:creationId xmlns:a16="http://schemas.microsoft.com/office/drawing/2014/main" xmlns="" id="{82E38214-94B0-4877-B5F5-C0B43215FB6D}"/>
              </a:ext>
            </a:extLst>
          </p:cNvPr>
          <p:cNvCxnSpPr>
            <a:stCxn id="10" idx="1"/>
            <a:endCxn id="12" idx="2"/>
          </p:cNvCxnSpPr>
          <p:nvPr/>
        </p:nvCxnSpPr>
        <p:spPr>
          <a:xfrm rot="10800000" flipH="1" flipV="1">
            <a:off x="7156823" y="2300476"/>
            <a:ext cx="2592110" cy="1430250"/>
          </a:xfrm>
          <a:prstGeom prst="bentConnector4">
            <a:avLst>
              <a:gd name="adj1" fmla="val 35203"/>
              <a:gd name="adj2" fmla="val -259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Verbindingslijn: gebogen 24">
            <a:extLst>
              <a:ext uri="{FF2B5EF4-FFF2-40B4-BE49-F238E27FC236}">
                <a16:creationId xmlns:a16="http://schemas.microsoft.com/office/drawing/2014/main" xmlns="" id="{195DD8F6-1F21-4DB2-A9C2-C9228F192E6A}"/>
              </a:ext>
            </a:extLst>
          </p:cNvPr>
          <p:cNvCxnSpPr>
            <a:stCxn id="10" idx="1"/>
            <a:endCxn id="10" idx="2"/>
          </p:cNvCxnSpPr>
          <p:nvPr/>
        </p:nvCxnSpPr>
        <p:spPr>
          <a:xfrm rot="10800000" flipH="1" flipV="1">
            <a:off x="7156823" y="2300475"/>
            <a:ext cx="144256" cy="432415"/>
          </a:xfrm>
          <a:prstGeom prst="bentConnector4">
            <a:avLst>
              <a:gd name="adj1" fmla="val 100162"/>
              <a:gd name="adj2" fmla="val 44513"/>
            </a:avLst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Verbindingslijn: gebogen 14">
            <a:extLst>
              <a:ext uri="{FF2B5EF4-FFF2-40B4-BE49-F238E27FC236}">
                <a16:creationId xmlns:a16="http://schemas.microsoft.com/office/drawing/2014/main" xmlns="" id="{4BB699A5-3E96-47FF-A7E9-8BEC2328B426}"/>
              </a:ext>
            </a:extLst>
          </p:cNvPr>
          <p:cNvCxnSpPr>
            <a:cxnSpLocks/>
          </p:cNvCxnSpPr>
          <p:nvPr/>
        </p:nvCxnSpPr>
        <p:spPr>
          <a:xfrm>
            <a:off x="5715645" y="1861947"/>
            <a:ext cx="1441177" cy="437500"/>
          </a:xfrm>
          <a:prstGeom prst="bentConnector3">
            <a:avLst>
              <a:gd name="adj1" fmla="val 69704"/>
            </a:avLst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Verbindingslijn: gebogen 15">
            <a:extLst>
              <a:ext uri="{FF2B5EF4-FFF2-40B4-BE49-F238E27FC236}">
                <a16:creationId xmlns:a16="http://schemas.microsoft.com/office/drawing/2014/main" xmlns="" id="{EF776822-55F0-4D85-821A-406DE11A15EA}"/>
              </a:ext>
            </a:extLst>
          </p:cNvPr>
          <p:cNvCxnSpPr>
            <a:cxnSpLocks/>
          </p:cNvCxnSpPr>
          <p:nvPr/>
        </p:nvCxnSpPr>
        <p:spPr>
          <a:xfrm flipV="1">
            <a:off x="5715645" y="2299447"/>
            <a:ext cx="1441177" cy="432415"/>
          </a:xfrm>
          <a:prstGeom prst="bentConnector3">
            <a:avLst>
              <a:gd name="adj1" fmla="val 69704"/>
            </a:avLst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/>
          <p:nvPr/>
        </p:nvCxnSpPr>
        <p:spPr>
          <a:xfrm flipH="1">
            <a:off x="3407547" y="2735214"/>
            <a:ext cx="2179484" cy="11134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H="1">
            <a:off x="7301078" y="2732891"/>
            <a:ext cx="1" cy="633040"/>
          </a:xfrm>
          <a:prstGeom prst="line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52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4576729" y="847959"/>
            <a:ext cx="5460716" cy="3842552"/>
            <a:chOff x="2917146" y="825767"/>
            <a:chExt cx="6813780" cy="4798580"/>
          </a:xfrm>
        </p:grpSpPr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3089511" y="1373321"/>
              <a:ext cx="3600000" cy="2520002"/>
            </a:xfrm>
            <a:prstGeom prst="trapezoid">
              <a:avLst>
                <a:gd name="adj" fmla="val 49975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Encoder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q</a:t>
              </a:r>
              <a:r>
                <a:rPr lang="nl-NL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z|x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xmlns="" id="{B3118607-B41D-40AE-A77B-7FBB109B8F11}"/>
                </a:ext>
              </a:extLst>
            </p:cNvPr>
            <p:cNvSpPr/>
            <p:nvPr/>
          </p:nvSpPr>
          <p:spPr>
            <a:xfrm>
              <a:off x="6136541" y="209967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z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xmlns="" id="{B48691D6-3C9D-400D-9202-546AFD6630FA}"/>
                </a:ext>
              </a:extLst>
            </p:cNvPr>
            <p:cNvSpPr/>
            <p:nvPr/>
          </p:nvSpPr>
          <p:spPr>
            <a:xfrm rot="16200000">
              <a:off x="5952653" y="1374603"/>
              <a:ext cx="3600000" cy="2520000"/>
            </a:xfrm>
            <a:prstGeom prst="trapezoid">
              <a:avLst>
                <a:gd name="adj" fmla="val 50318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Decoder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p</a:t>
              </a:r>
              <a:r>
                <a:rPr lang="nl-NL" baseline="-25000" dirty="0" err="1">
                  <a:solidFill>
                    <a:schemeClr val="tx1"/>
                  </a:solidFill>
                </a:rPr>
                <a:t>θ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x|z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0B73C228-D174-4CF1-A6DE-D725B39F279F}"/>
                </a:ext>
              </a:extLst>
            </p:cNvPr>
            <p:cNvSpPr/>
            <p:nvPr/>
          </p:nvSpPr>
          <p:spPr>
            <a:xfrm>
              <a:off x="9010926" y="825767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Reconstructed</a:t>
              </a:r>
              <a:r>
                <a:rPr lang="nl-NL" dirty="0">
                  <a:solidFill>
                    <a:schemeClr val="tx1"/>
                  </a:solidFill>
                </a:rPr>
                <a:t> Input (X’)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xmlns="" id="{B5F329B8-2EC2-486E-B21D-1CB049CBE88F}"/>
                </a:ext>
              </a:extLst>
            </p:cNvPr>
            <p:cNvSpPr/>
            <p:nvPr/>
          </p:nvSpPr>
          <p:spPr>
            <a:xfrm>
              <a:off x="5956540" y="1564871"/>
              <a:ext cx="719999" cy="425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Latent </a:t>
              </a:r>
            </a:p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Space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5232048" y="5156991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Reconstruction</a:t>
              </a:r>
              <a:r>
                <a:rPr lang="nl-NL" sz="1200" dirty="0">
                  <a:solidFill>
                    <a:schemeClr val="tx1"/>
                  </a:solidFill>
                </a:rPr>
                <a:t> Error</a:t>
              </a:r>
            </a:p>
          </p:txBody>
        </p:sp>
        <p:cxnSp>
          <p:nvCxnSpPr>
            <p:cNvPr id="27" name="Verbindingslijn: gebogen 26">
              <a:extLst>
                <a:ext uri="{FF2B5EF4-FFF2-40B4-BE49-F238E27FC236}">
                  <a16:creationId xmlns:a16="http://schemas.microsoft.com/office/drawing/2014/main" xmlns="" id="{6AE108C3-DB47-4B25-B580-DBF6E8A41D71}"/>
                </a:ext>
              </a:extLst>
            </p:cNvPr>
            <p:cNvCxnSpPr>
              <a:cxnSpLocks/>
              <a:stCxn id="34" idx="2"/>
              <a:endCxn id="23" idx="2"/>
            </p:cNvCxnSpPr>
            <p:nvPr/>
          </p:nvCxnSpPr>
          <p:spPr>
            <a:xfrm rot="16200000" flipH="1">
              <a:off x="4202413" y="3508053"/>
              <a:ext cx="1191026" cy="3041561"/>
            </a:xfrm>
            <a:prstGeom prst="bentConnector3">
              <a:avLst>
                <a:gd name="adj1" fmla="val 123969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Verbindingslijn: gebogen 27">
              <a:extLst>
                <a:ext uri="{FF2B5EF4-FFF2-40B4-BE49-F238E27FC236}">
                  <a16:creationId xmlns:a16="http://schemas.microsoft.com/office/drawing/2014/main" xmlns="" id="{82E38214-94B0-4877-B5F5-C0B43215FB6D}"/>
                </a:ext>
              </a:extLst>
            </p:cNvPr>
            <p:cNvCxnSpPr>
              <a:stCxn id="12" idx="2"/>
              <a:endCxn id="23" idx="2"/>
            </p:cNvCxnSpPr>
            <p:nvPr/>
          </p:nvCxnSpPr>
          <p:spPr>
            <a:xfrm rot="5400000">
              <a:off x="7245528" y="3498947"/>
              <a:ext cx="1198580" cy="3052219"/>
            </a:xfrm>
            <a:prstGeom prst="bentConnector3">
              <a:avLst>
                <a:gd name="adj1" fmla="val 123818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2917146" y="833322"/>
              <a:ext cx="720000" cy="3599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</p:grpSp>
      <p:sp>
        <p:nvSpPr>
          <p:cNvPr id="18" name="Rechthoek 17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AutoEncoder</a:t>
            </a:r>
            <a:endParaRPr lang="nl-NL" sz="14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03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hthoek 17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Regularized</a:t>
            </a:r>
            <a:r>
              <a:rPr lang="nl-NL" sz="1400" dirty="0" smtClean="0"/>
              <a:t> </a:t>
            </a:r>
            <a:r>
              <a:rPr lang="nl-NL" sz="1400" dirty="0" err="1" smtClean="0"/>
              <a:t>AutoEncoder</a:t>
            </a:r>
            <a:endParaRPr lang="nl-NL" sz="1400" dirty="0"/>
          </a:p>
        </p:txBody>
      </p:sp>
      <p:grpSp>
        <p:nvGrpSpPr>
          <p:cNvPr id="3" name="Groep 2"/>
          <p:cNvGrpSpPr/>
          <p:nvPr/>
        </p:nvGrpSpPr>
        <p:grpSpPr>
          <a:xfrm>
            <a:off x="4576729" y="847959"/>
            <a:ext cx="5460716" cy="3842552"/>
            <a:chOff x="4576729" y="847959"/>
            <a:chExt cx="5460716" cy="3842552"/>
          </a:xfrm>
        </p:grpSpPr>
        <p:grpSp>
          <p:nvGrpSpPr>
            <p:cNvPr id="2" name="Groep 1"/>
            <p:cNvGrpSpPr/>
            <p:nvPr/>
          </p:nvGrpSpPr>
          <p:grpSpPr>
            <a:xfrm>
              <a:off x="4576729" y="847959"/>
              <a:ext cx="5460716" cy="3842552"/>
              <a:chOff x="4576729" y="847959"/>
              <a:chExt cx="5460716" cy="3842552"/>
            </a:xfrm>
          </p:grpSpPr>
          <p:cxnSp>
            <p:nvCxnSpPr>
              <p:cNvPr id="5" name="Rechte verbindingslijn met pijl 4"/>
              <p:cNvCxnSpPr>
                <a:stCxn id="10" idx="2"/>
                <a:endCxn id="19" idx="0"/>
              </p:cNvCxnSpPr>
              <p:nvPr/>
            </p:nvCxnSpPr>
            <p:spPr>
              <a:xfrm>
                <a:off x="7301080" y="2732890"/>
                <a:ext cx="1736" cy="73221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xmlns="" id="{C95454F3-C87C-4E3C-9716-38AAB3B5E883}"/>
                  </a:ext>
                </a:extLst>
              </p:cNvPr>
              <p:cNvGrpSpPr/>
              <p:nvPr/>
            </p:nvGrpSpPr>
            <p:grpSpPr>
              <a:xfrm>
                <a:off x="4576729" y="847959"/>
                <a:ext cx="5460716" cy="3842552"/>
                <a:chOff x="2917146" y="825767"/>
                <a:chExt cx="6813780" cy="4798580"/>
              </a:xfrm>
            </p:grpSpPr>
            <p:sp>
              <p:nvSpPr>
                <p:cNvPr id="6" name="Trapezium 5">
                  <a:extLst>
                    <a:ext uri="{FF2B5EF4-FFF2-40B4-BE49-F238E27FC236}">
                      <a16:creationId xmlns:a16="http://schemas.microsoft.com/office/drawing/2014/main" xmlns="" id="{4B87F8C2-E463-49A7-B8BA-D6BD8D278B2C}"/>
                    </a:ext>
                  </a:extLst>
                </p:cNvPr>
                <p:cNvSpPr/>
                <p:nvPr/>
              </p:nvSpPr>
              <p:spPr>
                <a:xfrm rot="5400000">
                  <a:off x="3089511" y="1373321"/>
                  <a:ext cx="3600000" cy="2520002"/>
                </a:xfrm>
                <a:prstGeom prst="trapezoid">
                  <a:avLst>
                    <a:gd name="adj" fmla="val 4997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nl-NL" dirty="0">
                      <a:solidFill>
                        <a:schemeClr val="tx1"/>
                      </a:solidFill>
                    </a:rPr>
                    <a:t>Encoder</a:t>
                  </a:r>
                </a:p>
                <a:p>
                  <a:pPr algn="ctr"/>
                  <a:endParaRPr lang="nl-NL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nl-NL" dirty="0" err="1">
                      <a:solidFill>
                        <a:schemeClr val="tx1"/>
                      </a:solidFill>
                    </a:rPr>
                    <a:t>q</a:t>
                  </a:r>
                  <a:r>
                    <a:rPr lang="nl-NL" baseline="-25000" dirty="0" err="1">
                      <a:solidFill>
                        <a:schemeClr val="tx1"/>
                      </a:solidFill>
                    </a:rPr>
                    <a:t>φ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(</a:t>
                  </a:r>
                  <a:r>
                    <a:rPr lang="nl-NL" dirty="0" err="1">
                      <a:solidFill>
                        <a:schemeClr val="tx1"/>
                      </a:solidFill>
                    </a:rPr>
                    <a:t>z|x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)</a:t>
                  </a:r>
                  <a:endParaRPr lang="nl-NL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hthoek 9">
                  <a:extLst>
                    <a:ext uri="{FF2B5EF4-FFF2-40B4-BE49-F238E27FC236}">
                      <a16:creationId xmlns:a16="http://schemas.microsoft.com/office/drawing/2014/main" xmlns="" id="{B3118607-B41D-40AE-A77B-7FBB109B8F11}"/>
                    </a:ext>
                  </a:extLst>
                </p:cNvPr>
                <p:cNvSpPr/>
                <p:nvPr/>
              </p:nvSpPr>
              <p:spPr>
                <a:xfrm>
                  <a:off x="6136541" y="2099670"/>
                  <a:ext cx="36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dirty="0" err="1">
                      <a:solidFill>
                        <a:schemeClr val="tx1"/>
                      </a:solidFill>
                    </a:rPr>
                    <a:t>z</a:t>
                  </a:r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Trapezium 10">
                  <a:extLst>
                    <a:ext uri="{FF2B5EF4-FFF2-40B4-BE49-F238E27FC236}">
                      <a16:creationId xmlns:a16="http://schemas.microsoft.com/office/drawing/2014/main" xmlns="" id="{B48691D6-3C9D-400D-9202-546AFD6630FA}"/>
                    </a:ext>
                  </a:extLst>
                </p:cNvPr>
                <p:cNvSpPr/>
                <p:nvPr/>
              </p:nvSpPr>
              <p:spPr>
                <a:xfrm rot="16200000">
                  <a:off x="5952653" y="1374603"/>
                  <a:ext cx="3600000" cy="2520000"/>
                </a:xfrm>
                <a:prstGeom prst="trapezoid">
                  <a:avLst>
                    <a:gd name="adj" fmla="val 50318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nl-NL" dirty="0">
                      <a:solidFill>
                        <a:schemeClr val="tx1"/>
                      </a:solidFill>
                    </a:rPr>
                    <a:t>Decoder</a:t>
                  </a:r>
                </a:p>
                <a:p>
                  <a:pPr algn="ctr"/>
                  <a:endParaRPr lang="nl-NL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nl-NL" dirty="0" err="1">
                      <a:solidFill>
                        <a:schemeClr val="tx1"/>
                      </a:solidFill>
                    </a:rPr>
                    <a:t>p</a:t>
                  </a:r>
                  <a:r>
                    <a:rPr lang="nl-NL" baseline="-25000" dirty="0" err="1">
                      <a:solidFill>
                        <a:schemeClr val="tx1"/>
                      </a:solidFill>
                    </a:rPr>
                    <a:t>θ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(</a:t>
                  </a:r>
                  <a:r>
                    <a:rPr lang="nl-NL" dirty="0" err="1">
                      <a:solidFill>
                        <a:schemeClr val="tx1"/>
                      </a:solidFill>
                    </a:rPr>
                    <a:t>x|z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)</a:t>
                  </a:r>
                  <a:endParaRPr lang="nl-NL" baseline="-250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chthoek 11">
                  <a:extLst>
                    <a:ext uri="{FF2B5EF4-FFF2-40B4-BE49-F238E27FC236}">
                      <a16:creationId xmlns:a16="http://schemas.microsoft.com/office/drawing/2014/main" xmlns="" id="{0B73C228-D174-4CF1-A6DE-D725B39F279F}"/>
                    </a:ext>
                  </a:extLst>
                </p:cNvPr>
                <p:cNvSpPr/>
                <p:nvPr/>
              </p:nvSpPr>
              <p:spPr>
                <a:xfrm>
                  <a:off x="9010926" y="825767"/>
                  <a:ext cx="720000" cy="360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nl-NL" dirty="0" err="1">
                      <a:solidFill>
                        <a:schemeClr val="tx1"/>
                      </a:solidFill>
                    </a:rPr>
                    <a:t>Reconstructed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 Input (X’)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xmlns="" id="{BD5EE749-47EC-414A-A03B-64D564173CF4}"/>
                    </a:ext>
                  </a:extLst>
                </p:cNvPr>
                <p:cNvSpPr/>
                <p:nvPr/>
              </p:nvSpPr>
              <p:spPr>
                <a:xfrm>
                  <a:off x="5232048" y="5156991"/>
                  <a:ext cx="2173318" cy="467356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200" dirty="0" err="1">
                      <a:solidFill>
                        <a:schemeClr val="tx1"/>
                      </a:solidFill>
                    </a:rPr>
                    <a:t>Reconstruction</a:t>
                  </a:r>
                  <a:r>
                    <a:rPr lang="nl-NL" sz="1200" dirty="0">
                      <a:solidFill>
                        <a:schemeClr val="tx1"/>
                      </a:solidFill>
                    </a:rPr>
                    <a:t> Error</a:t>
                  </a:r>
                </a:p>
              </p:txBody>
            </p:sp>
            <p:cxnSp>
              <p:nvCxnSpPr>
                <p:cNvPr id="27" name="Verbindingslijn: gebogen 26">
                  <a:extLst>
                    <a:ext uri="{FF2B5EF4-FFF2-40B4-BE49-F238E27FC236}">
                      <a16:creationId xmlns:a16="http://schemas.microsoft.com/office/drawing/2014/main" xmlns="" id="{6AE108C3-DB47-4B25-B580-DBF6E8A41D71}"/>
                    </a:ext>
                  </a:extLst>
                </p:cNvPr>
                <p:cNvCxnSpPr>
                  <a:cxnSpLocks/>
                  <a:stCxn id="34" idx="2"/>
                  <a:endCxn id="23" idx="2"/>
                </p:cNvCxnSpPr>
                <p:nvPr/>
              </p:nvCxnSpPr>
              <p:spPr>
                <a:xfrm rot="16200000" flipH="1">
                  <a:off x="4202413" y="3508053"/>
                  <a:ext cx="1191026" cy="3041561"/>
                </a:xfrm>
                <a:prstGeom prst="bentConnector3">
                  <a:avLst>
                    <a:gd name="adj1" fmla="val 123969"/>
                  </a:avLst>
                </a:prstGeom>
                <a:ln w="381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Verbindingslijn: gebogen 27">
                  <a:extLst>
                    <a:ext uri="{FF2B5EF4-FFF2-40B4-BE49-F238E27FC236}">
                      <a16:creationId xmlns:a16="http://schemas.microsoft.com/office/drawing/2014/main" xmlns="" id="{82E38214-94B0-4877-B5F5-C0B43215FB6D}"/>
                    </a:ext>
                  </a:extLst>
                </p:cNvPr>
                <p:cNvCxnSpPr>
                  <a:stCxn id="12" idx="2"/>
                  <a:endCxn id="23" idx="2"/>
                </p:cNvCxnSpPr>
                <p:nvPr/>
              </p:nvCxnSpPr>
              <p:spPr>
                <a:xfrm rot="5400000">
                  <a:off x="7245528" y="3498947"/>
                  <a:ext cx="1198580" cy="3052219"/>
                </a:xfrm>
                <a:prstGeom prst="bentConnector3">
                  <a:avLst>
                    <a:gd name="adj1" fmla="val 123818"/>
                  </a:avLst>
                </a:prstGeom>
                <a:ln w="381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xmlns="" id="{D6AB9514-E755-43D1-B9A7-10E3E2BBFC1D}"/>
                    </a:ext>
                  </a:extLst>
                </p:cNvPr>
                <p:cNvSpPr/>
                <p:nvPr/>
              </p:nvSpPr>
              <p:spPr>
                <a:xfrm>
                  <a:off x="2917146" y="833322"/>
                  <a:ext cx="720000" cy="359999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nl-NL" dirty="0">
                      <a:solidFill>
                        <a:schemeClr val="tx1"/>
                      </a:solidFill>
                    </a:rPr>
                    <a:t>Input (X)</a:t>
                  </a:r>
                </a:p>
              </p:txBody>
            </p:sp>
          </p:grp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xmlns="" id="{BD5EE749-47EC-414A-A03B-64D564173CF4}"/>
                  </a:ext>
                </a:extLst>
              </p:cNvPr>
              <p:cNvSpPr/>
              <p:nvPr/>
            </p:nvSpPr>
            <p:spPr>
              <a:xfrm>
                <a:off x="6431943" y="3465105"/>
                <a:ext cx="1741746" cy="3742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1200" dirty="0" smtClean="0">
                    <a:solidFill>
                      <a:schemeClr val="tx1"/>
                    </a:solidFill>
                  </a:rPr>
                  <a:t>Ex-Post </a:t>
                </a:r>
                <a:r>
                  <a:rPr lang="nl-NL" sz="1200" dirty="0" err="1" smtClean="0">
                    <a:solidFill>
                      <a:schemeClr val="tx1"/>
                    </a:solidFill>
                  </a:rPr>
                  <a:t>Density</a:t>
                </a:r>
                <a:r>
                  <a:rPr lang="nl-NL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nl-NL" sz="1200" dirty="0" err="1" smtClean="0">
                    <a:solidFill>
                      <a:schemeClr val="tx1"/>
                    </a:solidFill>
                  </a:rPr>
                  <a:t>Estimation</a:t>
                </a:r>
                <a:endParaRPr lang="nl-NL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xmlns="" id="{B5F329B8-2EC2-486E-B21D-1CB049CBE88F}"/>
                </a:ext>
              </a:extLst>
            </p:cNvPr>
            <p:cNvSpPr/>
            <p:nvPr/>
          </p:nvSpPr>
          <p:spPr>
            <a:xfrm>
              <a:off x="7012567" y="1439810"/>
              <a:ext cx="577023" cy="340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Latent </a:t>
              </a:r>
            </a:p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Space</a:t>
              </a:r>
            </a:p>
          </p:txBody>
        </p:sp>
      </p:grp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11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hthoek 17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Regularized</a:t>
            </a:r>
            <a:r>
              <a:rPr lang="nl-NL" sz="1400" dirty="0" smtClean="0"/>
              <a:t> </a:t>
            </a:r>
            <a:r>
              <a:rPr lang="nl-NL" sz="1400" dirty="0" err="1" smtClean="0"/>
              <a:t>AutoEncoder</a:t>
            </a:r>
            <a:endParaRPr lang="nl-NL" sz="1400" dirty="0"/>
          </a:p>
        </p:txBody>
      </p:sp>
      <p:grpSp>
        <p:nvGrpSpPr>
          <p:cNvPr id="2" name="Groep 1"/>
          <p:cNvGrpSpPr/>
          <p:nvPr/>
        </p:nvGrpSpPr>
        <p:grpSpPr>
          <a:xfrm>
            <a:off x="4576729" y="540381"/>
            <a:ext cx="5460716" cy="4150130"/>
            <a:chOff x="4576729" y="540381"/>
            <a:chExt cx="5460716" cy="4150130"/>
          </a:xfrm>
        </p:grpSpPr>
        <p:cxnSp>
          <p:nvCxnSpPr>
            <p:cNvPr id="5" name="Rechte verbindingslijn met pijl 4"/>
            <p:cNvCxnSpPr>
              <a:stCxn id="10" idx="2"/>
              <a:endCxn id="19" idx="0"/>
            </p:cNvCxnSpPr>
            <p:nvPr/>
          </p:nvCxnSpPr>
          <p:spPr>
            <a:xfrm>
              <a:off x="7301080" y="2732890"/>
              <a:ext cx="1736" cy="7322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xmlns="" id="{C95454F3-C87C-4E3C-9716-38AAB3B5E883}"/>
                </a:ext>
              </a:extLst>
            </p:cNvPr>
            <p:cNvGrpSpPr/>
            <p:nvPr/>
          </p:nvGrpSpPr>
          <p:grpSpPr>
            <a:xfrm>
              <a:off x="4576729" y="847959"/>
              <a:ext cx="5460716" cy="3842552"/>
              <a:chOff x="2917146" y="825767"/>
              <a:chExt cx="6813780" cy="4798580"/>
            </a:xfrm>
          </p:grpSpPr>
          <p:sp>
            <p:nvSpPr>
              <p:cNvPr id="6" name="Trapezium 5">
                <a:extLst>
                  <a:ext uri="{FF2B5EF4-FFF2-40B4-BE49-F238E27FC236}">
                    <a16:creationId xmlns:a16="http://schemas.microsoft.com/office/drawing/2014/main" xmlns="" id="{4B87F8C2-E463-49A7-B8BA-D6BD8D278B2C}"/>
                  </a:ext>
                </a:extLst>
              </p:cNvPr>
              <p:cNvSpPr/>
              <p:nvPr/>
            </p:nvSpPr>
            <p:spPr>
              <a:xfrm rot="5400000">
                <a:off x="3089511" y="1373321"/>
                <a:ext cx="3600000" cy="2520002"/>
              </a:xfrm>
              <a:prstGeom prst="trapezoid">
                <a:avLst>
                  <a:gd name="adj" fmla="val 4997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nl-NL" dirty="0">
                    <a:solidFill>
                      <a:schemeClr val="tx1"/>
                    </a:solidFill>
                  </a:rPr>
                  <a:t>Encoder</a:t>
                </a:r>
              </a:p>
              <a:p>
                <a:pPr algn="ctr"/>
                <a:endParaRPr lang="nl-NL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nl-NL" dirty="0" err="1">
                    <a:solidFill>
                      <a:schemeClr val="tx1"/>
                    </a:solidFill>
                  </a:rPr>
                  <a:t>q</a:t>
                </a:r>
                <a:r>
                  <a:rPr lang="nl-NL" baseline="-25000" dirty="0" err="1">
                    <a:solidFill>
                      <a:schemeClr val="tx1"/>
                    </a:solidFill>
                  </a:rPr>
                  <a:t>φ</a:t>
                </a:r>
                <a:r>
                  <a:rPr lang="nl-NL" dirty="0">
                    <a:solidFill>
                      <a:schemeClr val="tx1"/>
                    </a:solidFill>
                  </a:rPr>
                  <a:t>(</a:t>
                </a:r>
                <a:r>
                  <a:rPr lang="nl-NL" dirty="0" err="1">
                    <a:solidFill>
                      <a:schemeClr val="tx1"/>
                    </a:solidFill>
                  </a:rPr>
                  <a:t>z|x</a:t>
                </a:r>
                <a:r>
                  <a:rPr lang="nl-NL" dirty="0">
                    <a:solidFill>
                      <a:schemeClr val="tx1"/>
                    </a:solidFill>
                  </a:rPr>
                  <a:t>)</a:t>
                </a:r>
                <a:endParaRPr lang="nl-NL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hthoek 9">
                <a:extLst>
                  <a:ext uri="{FF2B5EF4-FFF2-40B4-BE49-F238E27FC236}">
                    <a16:creationId xmlns:a16="http://schemas.microsoft.com/office/drawing/2014/main" xmlns="" id="{B3118607-B41D-40AE-A77B-7FBB109B8F11}"/>
                  </a:ext>
                </a:extLst>
              </p:cNvPr>
              <p:cNvSpPr/>
              <p:nvPr/>
            </p:nvSpPr>
            <p:spPr>
              <a:xfrm>
                <a:off x="6136541" y="2099670"/>
                <a:ext cx="360000" cy="10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>
                    <a:solidFill>
                      <a:schemeClr val="tx1"/>
                    </a:solidFill>
                  </a:rPr>
                  <a:t>z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rapezium 10">
                <a:extLst>
                  <a:ext uri="{FF2B5EF4-FFF2-40B4-BE49-F238E27FC236}">
                    <a16:creationId xmlns:a16="http://schemas.microsoft.com/office/drawing/2014/main" xmlns="" id="{B48691D6-3C9D-400D-9202-546AFD6630FA}"/>
                  </a:ext>
                </a:extLst>
              </p:cNvPr>
              <p:cNvSpPr/>
              <p:nvPr/>
            </p:nvSpPr>
            <p:spPr>
              <a:xfrm rot="16200000">
                <a:off x="5952653" y="1374603"/>
                <a:ext cx="3600000" cy="2520000"/>
              </a:xfrm>
              <a:prstGeom prst="trapezoid">
                <a:avLst>
                  <a:gd name="adj" fmla="val 503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nl-NL" dirty="0">
                    <a:solidFill>
                      <a:schemeClr val="tx1"/>
                    </a:solidFill>
                  </a:rPr>
                  <a:t>Decoder</a:t>
                </a:r>
              </a:p>
              <a:p>
                <a:pPr algn="ctr"/>
                <a:endParaRPr lang="nl-NL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nl-NL" dirty="0" err="1">
                    <a:solidFill>
                      <a:schemeClr val="tx1"/>
                    </a:solidFill>
                  </a:rPr>
                  <a:t>p</a:t>
                </a:r>
                <a:r>
                  <a:rPr lang="nl-NL" baseline="-25000" dirty="0" err="1">
                    <a:solidFill>
                      <a:schemeClr val="tx1"/>
                    </a:solidFill>
                  </a:rPr>
                  <a:t>θ</a:t>
                </a:r>
                <a:r>
                  <a:rPr lang="nl-NL" dirty="0">
                    <a:solidFill>
                      <a:schemeClr val="tx1"/>
                    </a:solidFill>
                  </a:rPr>
                  <a:t>(</a:t>
                </a:r>
                <a:r>
                  <a:rPr lang="nl-NL" dirty="0" err="1">
                    <a:solidFill>
                      <a:schemeClr val="tx1"/>
                    </a:solidFill>
                  </a:rPr>
                  <a:t>x|z</a:t>
                </a:r>
                <a:r>
                  <a:rPr lang="nl-NL" dirty="0">
                    <a:solidFill>
                      <a:schemeClr val="tx1"/>
                    </a:solidFill>
                  </a:rPr>
                  <a:t>)</a:t>
                </a:r>
                <a:endParaRPr lang="nl-NL" baseline="-25000" dirty="0">
                  <a:solidFill>
                    <a:schemeClr val="tx1"/>
                  </a:solidFill>
                </a:endParaRPr>
              </a:p>
              <a:p>
                <a:pPr algn="ctr"/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xmlns="" id="{0B73C228-D174-4CF1-A6DE-D725B39F279F}"/>
                  </a:ext>
                </a:extLst>
              </p:cNvPr>
              <p:cNvSpPr/>
              <p:nvPr/>
            </p:nvSpPr>
            <p:spPr>
              <a:xfrm>
                <a:off x="9010926" y="825767"/>
                <a:ext cx="720000" cy="360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nl-NL" dirty="0" err="1">
                    <a:solidFill>
                      <a:schemeClr val="tx1"/>
                    </a:solidFill>
                  </a:rPr>
                  <a:t>Reconstructed</a:t>
                </a:r>
                <a:r>
                  <a:rPr lang="nl-NL" dirty="0">
                    <a:solidFill>
                      <a:schemeClr val="tx1"/>
                    </a:solidFill>
                  </a:rPr>
                  <a:t> Input (X’)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xmlns="" id="{BD5EE749-47EC-414A-A03B-64D564173CF4}"/>
                  </a:ext>
                </a:extLst>
              </p:cNvPr>
              <p:cNvSpPr/>
              <p:nvPr/>
            </p:nvSpPr>
            <p:spPr>
              <a:xfrm>
                <a:off x="5232048" y="5156991"/>
                <a:ext cx="2173318" cy="4673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1200" dirty="0" err="1">
                    <a:solidFill>
                      <a:schemeClr val="tx1"/>
                    </a:solidFill>
                  </a:rPr>
                  <a:t>Reconstruction</a:t>
                </a:r>
                <a:r>
                  <a:rPr lang="nl-NL" sz="1200" dirty="0">
                    <a:solidFill>
                      <a:schemeClr val="tx1"/>
                    </a:solidFill>
                  </a:rPr>
                  <a:t> Error</a:t>
                </a:r>
              </a:p>
            </p:txBody>
          </p:sp>
          <p:cxnSp>
            <p:nvCxnSpPr>
              <p:cNvPr id="27" name="Verbindingslijn: gebogen 26">
                <a:extLst>
                  <a:ext uri="{FF2B5EF4-FFF2-40B4-BE49-F238E27FC236}">
                    <a16:creationId xmlns:a16="http://schemas.microsoft.com/office/drawing/2014/main" xmlns="" id="{6AE108C3-DB47-4B25-B580-DBF6E8A41D71}"/>
                  </a:ext>
                </a:extLst>
              </p:cNvPr>
              <p:cNvCxnSpPr>
                <a:cxnSpLocks/>
                <a:stCxn id="34" idx="2"/>
                <a:endCxn id="23" idx="2"/>
              </p:cNvCxnSpPr>
              <p:nvPr/>
            </p:nvCxnSpPr>
            <p:spPr>
              <a:xfrm rot="16200000" flipH="1">
                <a:off x="4202413" y="3508053"/>
                <a:ext cx="1191026" cy="3041561"/>
              </a:xfrm>
              <a:prstGeom prst="bentConnector3">
                <a:avLst>
                  <a:gd name="adj1" fmla="val 123969"/>
                </a:avLst>
              </a:prstGeom>
              <a:ln w="381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Verbindingslijn: gebogen 27">
                <a:extLst>
                  <a:ext uri="{FF2B5EF4-FFF2-40B4-BE49-F238E27FC236}">
                    <a16:creationId xmlns:a16="http://schemas.microsoft.com/office/drawing/2014/main" xmlns="" id="{82E38214-94B0-4877-B5F5-C0B43215FB6D}"/>
                  </a:ext>
                </a:extLst>
              </p:cNvPr>
              <p:cNvCxnSpPr>
                <a:stCxn id="12" idx="2"/>
                <a:endCxn id="23" idx="2"/>
              </p:cNvCxnSpPr>
              <p:nvPr/>
            </p:nvCxnSpPr>
            <p:spPr>
              <a:xfrm rot="5400000">
                <a:off x="7245528" y="3498947"/>
                <a:ext cx="1198580" cy="3052219"/>
              </a:xfrm>
              <a:prstGeom prst="bentConnector3">
                <a:avLst>
                  <a:gd name="adj1" fmla="val 123818"/>
                </a:avLst>
              </a:prstGeom>
              <a:ln w="381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xmlns="" id="{D6AB9514-E755-43D1-B9A7-10E3E2BBFC1D}"/>
                  </a:ext>
                </a:extLst>
              </p:cNvPr>
              <p:cNvSpPr/>
              <p:nvPr/>
            </p:nvSpPr>
            <p:spPr>
              <a:xfrm>
                <a:off x="2917146" y="833322"/>
                <a:ext cx="720000" cy="35999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nl-NL" dirty="0">
                    <a:solidFill>
                      <a:schemeClr val="tx1"/>
                    </a:solidFill>
                  </a:rPr>
                  <a:t>Input (X)</a:t>
                </a: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6431943" y="3465105"/>
              <a:ext cx="1741746" cy="3742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tx1"/>
                  </a:solidFill>
                </a:rPr>
                <a:t>Ex-Post </a:t>
              </a:r>
              <a:r>
                <a:rPr lang="nl-NL" sz="1200" dirty="0" err="1" smtClean="0">
                  <a:solidFill>
                    <a:schemeClr val="tx1"/>
                  </a:solidFill>
                </a:rPr>
                <a:t>Density</a:t>
              </a:r>
              <a:r>
                <a:rPr lang="nl-NL" sz="1200" dirty="0" smtClean="0">
                  <a:solidFill>
                    <a:schemeClr val="tx1"/>
                  </a:solidFill>
                </a:rPr>
                <a:t> </a:t>
              </a:r>
              <a:r>
                <a:rPr lang="nl-NL" sz="1200" dirty="0" err="1" smtClean="0">
                  <a:solidFill>
                    <a:schemeClr val="tx1"/>
                  </a:solidFill>
                </a:rPr>
                <a:t>Estimation</a:t>
              </a:r>
              <a:endParaRPr lang="nl-NL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Rechte verbindingslijn 8"/>
            <p:cNvCxnSpPr>
              <a:endCxn id="10" idx="0"/>
            </p:cNvCxnSpPr>
            <p:nvPr/>
          </p:nvCxnSpPr>
          <p:spPr>
            <a:xfrm flipH="1">
              <a:off x="7301080" y="914625"/>
              <a:ext cx="3640" cy="9534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>
              <a:endCxn id="11" idx="3"/>
            </p:cNvCxnSpPr>
            <p:nvPr/>
          </p:nvCxnSpPr>
          <p:spPr>
            <a:xfrm>
              <a:off x="8450197" y="917245"/>
              <a:ext cx="1816" cy="44589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6937862" y="540381"/>
              <a:ext cx="733716" cy="3742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||</a:t>
              </a:r>
              <a:r>
                <a:rPr lang="nl-NL" sz="1400" b="1" dirty="0" err="1">
                  <a:solidFill>
                    <a:schemeClr val="tx1"/>
                  </a:solidFill>
                </a:rPr>
                <a:t>z</a:t>
              </a:r>
              <a:r>
                <a:rPr lang="nl-NL" sz="1400" b="1" dirty="0">
                  <a:solidFill>
                    <a:schemeClr val="tx1"/>
                  </a:solidFill>
                </a:rPr>
                <a:t>||</a:t>
              </a:r>
              <a:r>
                <a:rPr lang="nl-NL" sz="1400" b="1" spc="-700" baseline="30000" dirty="0">
                  <a:solidFill>
                    <a:schemeClr val="tx1"/>
                  </a:solidFill>
                </a:rPr>
                <a:t>2</a:t>
              </a:r>
              <a:r>
                <a:rPr lang="nl-NL" sz="1400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8083339" y="543001"/>
              <a:ext cx="733716" cy="3742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smtClean="0">
                  <a:solidFill>
                    <a:schemeClr val="tx1"/>
                  </a:solidFill>
                </a:rPr>
                <a:t>||</a:t>
              </a:r>
              <a:r>
                <a:rPr lang="el-GR" sz="1400" b="1" dirty="0" smtClean="0">
                  <a:solidFill>
                    <a:schemeClr val="tx1"/>
                  </a:solidFill>
                </a:rPr>
                <a:t>θ</a:t>
              </a:r>
              <a:r>
                <a:rPr lang="nl-NL" sz="1400" b="1" dirty="0" smtClean="0">
                  <a:solidFill>
                    <a:schemeClr val="tx1"/>
                  </a:solidFill>
                </a:rPr>
                <a:t>||</a:t>
              </a:r>
              <a:r>
                <a:rPr lang="nl-NL" sz="1400" b="1" spc="-700" baseline="30000" dirty="0">
                  <a:solidFill>
                    <a:schemeClr val="tx1"/>
                  </a:solidFill>
                </a:rPr>
                <a:t>2</a:t>
              </a:r>
              <a:r>
                <a:rPr lang="nl-NL" sz="1400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4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hthoek 17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Regularized</a:t>
            </a:r>
            <a:r>
              <a:rPr lang="nl-NL" sz="1400" dirty="0" smtClean="0"/>
              <a:t> </a:t>
            </a:r>
            <a:r>
              <a:rPr lang="nl-NL" sz="1400" dirty="0" err="1" smtClean="0"/>
              <a:t>AutoEncoder</a:t>
            </a:r>
            <a:endParaRPr lang="nl-NL" sz="1400" dirty="0"/>
          </a:p>
        </p:txBody>
      </p:sp>
      <p:grpSp>
        <p:nvGrpSpPr>
          <p:cNvPr id="2" name="Groep 1"/>
          <p:cNvGrpSpPr/>
          <p:nvPr/>
        </p:nvGrpSpPr>
        <p:grpSpPr>
          <a:xfrm>
            <a:off x="4576729" y="540381"/>
            <a:ext cx="5460716" cy="4150130"/>
            <a:chOff x="4576729" y="540381"/>
            <a:chExt cx="5460716" cy="4150130"/>
          </a:xfrm>
        </p:grpSpPr>
        <p:cxnSp>
          <p:nvCxnSpPr>
            <p:cNvPr id="5" name="Rechte verbindingslijn met pijl 4"/>
            <p:cNvCxnSpPr>
              <a:stCxn id="10" idx="2"/>
              <a:endCxn id="19" idx="0"/>
            </p:cNvCxnSpPr>
            <p:nvPr/>
          </p:nvCxnSpPr>
          <p:spPr>
            <a:xfrm>
              <a:off x="7301080" y="2732890"/>
              <a:ext cx="1736" cy="7322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xmlns="" id="{C95454F3-C87C-4E3C-9716-38AAB3B5E883}"/>
                </a:ext>
              </a:extLst>
            </p:cNvPr>
            <p:cNvGrpSpPr/>
            <p:nvPr/>
          </p:nvGrpSpPr>
          <p:grpSpPr>
            <a:xfrm>
              <a:off x="4576729" y="847959"/>
              <a:ext cx="5460716" cy="3842552"/>
              <a:chOff x="2917146" y="825767"/>
              <a:chExt cx="6813780" cy="4798580"/>
            </a:xfrm>
          </p:grpSpPr>
          <p:sp>
            <p:nvSpPr>
              <p:cNvPr id="6" name="Trapezium 5">
                <a:extLst>
                  <a:ext uri="{FF2B5EF4-FFF2-40B4-BE49-F238E27FC236}">
                    <a16:creationId xmlns:a16="http://schemas.microsoft.com/office/drawing/2014/main" xmlns="" id="{4B87F8C2-E463-49A7-B8BA-D6BD8D278B2C}"/>
                  </a:ext>
                </a:extLst>
              </p:cNvPr>
              <p:cNvSpPr/>
              <p:nvPr/>
            </p:nvSpPr>
            <p:spPr>
              <a:xfrm rot="5400000">
                <a:off x="3089511" y="1373321"/>
                <a:ext cx="3600000" cy="2520002"/>
              </a:xfrm>
              <a:prstGeom prst="trapezoid">
                <a:avLst>
                  <a:gd name="adj" fmla="val 49975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nl-NL" dirty="0">
                    <a:solidFill>
                      <a:schemeClr val="tx1"/>
                    </a:solidFill>
                  </a:rPr>
                  <a:t>Encoder</a:t>
                </a:r>
              </a:p>
              <a:p>
                <a:pPr algn="ctr"/>
                <a:endParaRPr lang="nl-NL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nl-NL" dirty="0" err="1">
                    <a:solidFill>
                      <a:schemeClr val="tx1"/>
                    </a:solidFill>
                  </a:rPr>
                  <a:t>q</a:t>
                </a:r>
                <a:r>
                  <a:rPr lang="nl-NL" baseline="-25000" dirty="0" err="1">
                    <a:solidFill>
                      <a:schemeClr val="tx1"/>
                    </a:solidFill>
                  </a:rPr>
                  <a:t>φ</a:t>
                </a:r>
                <a:r>
                  <a:rPr lang="nl-NL" dirty="0">
                    <a:solidFill>
                      <a:schemeClr val="tx1"/>
                    </a:solidFill>
                  </a:rPr>
                  <a:t>(</a:t>
                </a:r>
                <a:r>
                  <a:rPr lang="nl-NL" dirty="0" err="1">
                    <a:solidFill>
                      <a:schemeClr val="tx1"/>
                    </a:solidFill>
                  </a:rPr>
                  <a:t>z|x</a:t>
                </a:r>
                <a:r>
                  <a:rPr lang="nl-NL" dirty="0">
                    <a:solidFill>
                      <a:schemeClr val="tx1"/>
                    </a:solidFill>
                  </a:rPr>
                  <a:t>)</a:t>
                </a:r>
                <a:endParaRPr lang="nl-NL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hthoek 9">
                <a:extLst>
                  <a:ext uri="{FF2B5EF4-FFF2-40B4-BE49-F238E27FC236}">
                    <a16:creationId xmlns:a16="http://schemas.microsoft.com/office/drawing/2014/main" xmlns="" id="{B3118607-B41D-40AE-A77B-7FBB109B8F11}"/>
                  </a:ext>
                </a:extLst>
              </p:cNvPr>
              <p:cNvSpPr/>
              <p:nvPr/>
            </p:nvSpPr>
            <p:spPr>
              <a:xfrm>
                <a:off x="6136541" y="2099670"/>
                <a:ext cx="360000" cy="108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>
                    <a:solidFill>
                      <a:schemeClr val="tx1"/>
                    </a:solidFill>
                  </a:rPr>
                  <a:t>z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rapezium 10">
                <a:extLst>
                  <a:ext uri="{FF2B5EF4-FFF2-40B4-BE49-F238E27FC236}">
                    <a16:creationId xmlns:a16="http://schemas.microsoft.com/office/drawing/2014/main" xmlns="" id="{B48691D6-3C9D-400D-9202-546AFD6630FA}"/>
                  </a:ext>
                </a:extLst>
              </p:cNvPr>
              <p:cNvSpPr/>
              <p:nvPr/>
            </p:nvSpPr>
            <p:spPr>
              <a:xfrm rot="16200000">
                <a:off x="5952653" y="1374603"/>
                <a:ext cx="3600000" cy="2520000"/>
              </a:xfrm>
              <a:prstGeom prst="trapezoid">
                <a:avLst>
                  <a:gd name="adj" fmla="val 503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nl-NL" dirty="0">
                    <a:solidFill>
                      <a:schemeClr val="tx1"/>
                    </a:solidFill>
                  </a:rPr>
                  <a:t>Decoder</a:t>
                </a:r>
              </a:p>
              <a:p>
                <a:pPr algn="ctr"/>
                <a:endParaRPr lang="nl-NL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nl-NL" dirty="0" err="1">
                    <a:solidFill>
                      <a:schemeClr val="tx1"/>
                    </a:solidFill>
                  </a:rPr>
                  <a:t>p</a:t>
                </a:r>
                <a:r>
                  <a:rPr lang="nl-NL" baseline="-25000" dirty="0" err="1">
                    <a:solidFill>
                      <a:schemeClr val="tx1"/>
                    </a:solidFill>
                  </a:rPr>
                  <a:t>θ</a:t>
                </a:r>
                <a:r>
                  <a:rPr lang="nl-NL" dirty="0">
                    <a:solidFill>
                      <a:schemeClr val="tx1"/>
                    </a:solidFill>
                  </a:rPr>
                  <a:t>(</a:t>
                </a:r>
                <a:r>
                  <a:rPr lang="nl-NL" dirty="0" err="1">
                    <a:solidFill>
                      <a:schemeClr val="tx1"/>
                    </a:solidFill>
                  </a:rPr>
                  <a:t>x|z</a:t>
                </a:r>
                <a:r>
                  <a:rPr lang="nl-NL" dirty="0">
                    <a:solidFill>
                      <a:schemeClr val="tx1"/>
                    </a:solidFill>
                  </a:rPr>
                  <a:t>)</a:t>
                </a:r>
                <a:endParaRPr lang="nl-NL" baseline="-25000" dirty="0">
                  <a:solidFill>
                    <a:schemeClr val="tx1"/>
                  </a:solidFill>
                </a:endParaRPr>
              </a:p>
              <a:p>
                <a:pPr algn="ctr"/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xmlns="" id="{0B73C228-D174-4CF1-A6DE-D725B39F279F}"/>
                  </a:ext>
                </a:extLst>
              </p:cNvPr>
              <p:cNvSpPr/>
              <p:nvPr/>
            </p:nvSpPr>
            <p:spPr>
              <a:xfrm>
                <a:off x="9010926" y="825767"/>
                <a:ext cx="720000" cy="360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nl-NL" dirty="0" err="1">
                    <a:solidFill>
                      <a:schemeClr val="tx1"/>
                    </a:solidFill>
                  </a:rPr>
                  <a:t>Reconstructed</a:t>
                </a:r>
                <a:r>
                  <a:rPr lang="nl-NL" dirty="0">
                    <a:solidFill>
                      <a:schemeClr val="tx1"/>
                    </a:solidFill>
                  </a:rPr>
                  <a:t> Input (X’)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xmlns="" id="{BD5EE749-47EC-414A-A03B-64D564173CF4}"/>
                  </a:ext>
                </a:extLst>
              </p:cNvPr>
              <p:cNvSpPr/>
              <p:nvPr/>
            </p:nvSpPr>
            <p:spPr>
              <a:xfrm>
                <a:off x="5232048" y="5156991"/>
                <a:ext cx="2173318" cy="46735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1200" dirty="0" err="1">
                    <a:solidFill>
                      <a:schemeClr val="tx1"/>
                    </a:solidFill>
                  </a:rPr>
                  <a:t>Reconstruction</a:t>
                </a:r>
                <a:r>
                  <a:rPr lang="nl-NL" sz="1200" dirty="0">
                    <a:solidFill>
                      <a:schemeClr val="tx1"/>
                    </a:solidFill>
                  </a:rPr>
                  <a:t> Error</a:t>
                </a:r>
              </a:p>
            </p:txBody>
          </p:sp>
          <p:cxnSp>
            <p:nvCxnSpPr>
              <p:cNvPr id="27" name="Verbindingslijn: gebogen 26">
                <a:extLst>
                  <a:ext uri="{FF2B5EF4-FFF2-40B4-BE49-F238E27FC236}">
                    <a16:creationId xmlns:a16="http://schemas.microsoft.com/office/drawing/2014/main" xmlns="" id="{6AE108C3-DB47-4B25-B580-DBF6E8A41D71}"/>
                  </a:ext>
                </a:extLst>
              </p:cNvPr>
              <p:cNvCxnSpPr>
                <a:cxnSpLocks/>
                <a:stCxn id="34" idx="2"/>
                <a:endCxn id="23" idx="2"/>
              </p:cNvCxnSpPr>
              <p:nvPr/>
            </p:nvCxnSpPr>
            <p:spPr>
              <a:xfrm rot="16200000" flipH="1">
                <a:off x="4202413" y="3508053"/>
                <a:ext cx="1191026" cy="3041561"/>
              </a:xfrm>
              <a:prstGeom prst="bentConnector3">
                <a:avLst>
                  <a:gd name="adj1" fmla="val 123969"/>
                </a:avLst>
              </a:prstGeom>
              <a:ln w="381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Verbindingslijn: gebogen 27">
                <a:extLst>
                  <a:ext uri="{FF2B5EF4-FFF2-40B4-BE49-F238E27FC236}">
                    <a16:creationId xmlns:a16="http://schemas.microsoft.com/office/drawing/2014/main" xmlns="" id="{82E38214-94B0-4877-B5F5-C0B43215FB6D}"/>
                  </a:ext>
                </a:extLst>
              </p:cNvPr>
              <p:cNvCxnSpPr>
                <a:stCxn id="12" idx="2"/>
                <a:endCxn id="23" idx="2"/>
              </p:cNvCxnSpPr>
              <p:nvPr/>
            </p:nvCxnSpPr>
            <p:spPr>
              <a:xfrm rot="5400000">
                <a:off x="7245528" y="3498947"/>
                <a:ext cx="1198580" cy="3052219"/>
              </a:xfrm>
              <a:prstGeom prst="bentConnector3">
                <a:avLst>
                  <a:gd name="adj1" fmla="val 123818"/>
                </a:avLst>
              </a:prstGeom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xmlns="" id="{D6AB9514-E755-43D1-B9A7-10E3E2BBFC1D}"/>
                  </a:ext>
                </a:extLst>
              </p:cNvPr>
              <p:cNvSpPr/>
              <p:nvPr/>
            </p:nvSpPr>
            <p:spPr>
              <a:xfrm>
                <a:off x="2917146" y="833322"/>
                <a:ext cx="720000" cy="35999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nl-NL" dirty="0">
                    <a:solidFill>
                      <a:schemeClr val="tx1"/>
                    </a:solidFill>
                  </a:rPr>
                  <a:t>Input (X)</a:t>
                </a:r>
              </a:p>
            </p:txBody>
          </p:sp>
        </p:grp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6431943" y="3465105"/>
              <a:ext cx="1741746" cy="3742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tx1"/>
                  </a:solidFill>
                </a:rPr>
                <a:t>Ex-Post </a:t>
              </a:r>
              <a:r>
                <a:rPr lang="nl-NL" sz="1200" dirty="0" err="1" smtClean="0">
                  <a:solidFill>
                    <a:schemeClr val="tx1"/>
                  </a:solidFill>
                </a:rPr>
                <a:t>Density</a:t>
              </a:r>
              <a:r>
                <a:rPr lang="nl-NL" sz="1200" dirty="0" smtClean="0">
                  <a:solidFill>
                    <a:schemeClr val="tx1"/>
                  </a:solidFill>
                </a:rPr>
                <a:t> </a:t>
              </a:r>
              <a:r>
                <a:rPr lang="nl-NL" sz="1200" dirty="0" err="1" smtClean="0">
                  <a:solidFill>
                    <a:schemeClr val="tx1"/>
                  </a:solidFill>
                </a:rPr>
                <a:t>Estimation</a:t>
              </a:r>
              <a:endParaRPr lang="nl-NL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Rechte verbindingslijn 8"/>
            <p:cNvCxnSpPr>
              <a:endCxn id="10" idx="0"/>
            </p:cNvCxnSpPr>
            <p:nvPr/>
          </p:nvCxnSpPr>
          <p:spPr>
            <a:xfrm flipH="1">
              <a:off x="7301080" y="914625"/>
              <a:ext cx="3640" cy="9534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>
              <a:endCxn id="11" idx="3"/>
            </p:cNvCxnSpPr>
            <p:nvPr/>
          </p:nvCxnSpPr>
          <p:spPr>
            <a:xfrm>
              <a:off x="8450197" y="917245"/>
              <a:ext cx="1816" cy="44589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6937862" y="540381"/>
              <a:ext cx="733716" cy="3742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||</a:t>
              </a:r>
              <a:r>
                <a:rPr lang="nl-NL" sz="1400" b="1" dirty="0" err="1">
                  <a:solidFill>
                    <a:schemeClr val="tx1"/>
                  </a:solidFill>
                </a:rPr>
                <a:t>z</a:t>
              </a:r>
              <a:r>
                <a:rPr lang="nl-NL" sz="1400" b="1" dirty="0">
                  <a:solidFill>
                    <a:schemeClr val="tx1"/>
                  </a:solidFill>
                </a:rPr>
                <a:t>||</a:t>
              </a:r>
              <a:r>
                <a:rPr lang="nl-NL" sz="1400" b="1" spc="-700" baseline="30000" dirty="0">
                  <a:solidFill>
                    <a:schemeClr val="tx1"/>
                  </a:solidFill>
                </a:rPr>
                <a:t>2</a:t>
              </a:r>
              <a:r>
                <a:rPr lang="nl-NL" sz="1400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8083339" y="543001"/>
              <a:ext cx="733716" cy="3742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smtClean="0">
                  <a:solidFill>
                    <a:schemeClr val="tx1"/>
                  </a:solidFill>
                </a:rPr>
                <a:t>||</a:t>
              </a:r>
              <a:r>
                <a:rPr lang="el-GR" sz="1400" b="1" dirty="0" smtClean="0">
                  <a:solidFill>
                    <a:schemeClr val="tx1"/>
                  </a:solidFill>
                </a:rPr>
                <a:t>θ</a:t>
              </a:r>
              <a:r>
                <a:rPr lang="nl-NL" sz="1400" b="1" dirty="0" smtClean="0">
                  <a:solidFill>
                    <a:schemeClr val="tx1"/>
                  </a:solidFill>
                </a:rPr>
                <a:t>||</a:t>
              </a:r>
              <a:r>
                <a:rPr lang="nl-NL" sz="1400" b="1" spc="-700" baseline="30000" dirty="0">
                  <a:solidFill>
                    <a:schemeClr val="tx1"/>
                  </a:solidFill>
                </a:rPr>
                <a:t>2</a:t>
              </a:r>
              <a:r>
                <a:rPr lang="nl-NL" sz="1400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4" name="Gebogen verbindingslijn 3"/>
          <p:cNvCxnSpPr>
            <a:stCxn id="12" idx="2"/>
            <a:endCxn id="6" idx="2"/>
          </p:cNvCxnSpPr>
          <p:nvPr/>
        </p:nvCxnSpPr>
        <p:spPr>
          <a:xfrm rot="5400000" flipH="1">
            <a:off x="6730617" y="712411"/>
            <a:ext cx="1435333" cy="4601299"/>
          </a:xfrm>
          <a:prstGeom prst="bentConnector4">
            <a:avLst>
              <a:gd name="adj1" fmla="val -15927"/>
              <a:gd name="adj2" fmla="val 3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hthoek 17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Regularized</a:t>
            </a:r>
            <a:r>
              <a:rPr lang="nl-NL" sz="1400" dirty="0" smtClean="0"/>
              <a:t> </a:t>
            </a:r>
            <a:r>
              <a:rPr lang="nl-NL" sz="1400" dirty="0" err="1" smtClean="0"/>
              <a:t>AutoEncoder</a:t>
            </a:r>
            <a:endParaRPr lang="nl-NL" sz="1400" dirty="0"/>
          </a:p>
        </p:txBody>
      </p:sp>
      <p:grpSp>
        <p:nvGrpSpPr>
          <p:cNvPr id="3" name="Groep 2"/>
          <p:cNvGrpSpPr/>
          <p:nvPr/>
        </p:nvGrpSpPr>
        <p:grpSpPr>
          <a:xfrm>
            <a:off x="4576729" y="540381"/>
            <a:ext cx="5460716" cy="4150130"/>
            <a:chOff x="4576729" y="540381"/>
            <a:chExt cx="5460716" cy="4150130"/>
          </a:xfrm>
        </p:grpSpPr>
        <p:grpSp>
          <p:nvGrpSpPr>
            <p:cNvPr id="2" name="Groep 1"/>
            <p:cNvGrpSpPr/>
            <p:nvPr/>
          </p:nvGrpSpPr>
          <p:grpSpPr>
            <a:xfrm>
              <a:off x="4576729" y="540381"/>
              <a:ext cx="5460716" cy="4150130"/>
              <a:chOff x="4576729" y="540381"/>
              <a:chExt cx="5460716" cy="4150130"/>
            </a:xfrm>
          </p:grpSpPr>
          <p:cxnSp>
            <p:nvCxnSpPr>
              <p:cNvPr id="5" name="Rechte verbindingslijn met pijl 4"/>
              <p:cNvCxnSpPr>
                <a:stCxn id="10" idx="2"/>
                <a:endCxn id="19" idx="0"/>
              </p:cNvCxnSpPr>
              <p:nvPr/>
            </p:nvCxnSpPr>
            <p:spPr>
              <a:xfrm>
                <a:off x="7301080" y="2732890"/>
                <a:ext cx="1736" cy="73221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xmlns="" id="{C95454F3-C87C-4E3C-9716-38AAB3B5E883}"/>
                  </a:ext>
                </a:extLst>
              </p:cNvPr>
              <p:cNvGrpSpPr/>
              <p:nvPr/>
            </p:nvGrpSpPr>
            <p:grpSpPr>
              <a:xfrm>
                <a:off x="4576729" y="847959"/>
                <a:ext cx="5460716" cy="3842552"/>
                <a:chOff x="2917146" y="825767"/>
                <a:chExt cx="6813780" cy="4798580"/>
              </a:xfrm>
            </p:grpSpPr>
            <p:sp>
              <p:nvSpPr>
                <p:cNvPr id="6" name="Trapezium 5">
                  <a:extLst>
                    <a:ext uri="{FF2B5EF4-FFF2-40B4-BE49-F238E27FC236}">
                      <a16:creationId xmlns:a16="http://schemas.microsoft.com/office/drawing/2014/main" xmlns="" id="{4B87F8C2-E463-49A7-B8BA-D6BD8D278B2C}"/>
                    </a:ext>
                  </a:extLst>
                </p:cNvPr>
                <p:cNvSpPr/>
                <p:nvPr/>
              </p:nvSpPr>
              <p:spPr>
                <a:xfrm rot="5400000">
                  <a:off x="3089511" y="1373321"/>
                  <a:ext cx="3600000" cy="2520002"/>
                </a:xfrm>
                <a:prstGeom prst="trapezoid">
                  <a:avLst>
                    <a:gd name="adj" fmla="val 4997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nl-NL" dirty="0">
                      <a:solidFill>
                        <a:schemeClr val="tx1"/>
                      </a:solidFill>
                    </a:rPr>
                    <a:t>Encoder</a:t>
                  </a:r>
                </a:p>
                <a:p>
                  <a:pPr algn="ctr"/>
                  <a:endParaRPr lang="nl-NL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nl-NL" dirty="0" err="1">
                      <a:solidFill>
                        <a:schemeClr val="tx1"/>
                      </a:solidFill>
                    </a:rPr>
                    <a:t>q</a:t>
                  </a:r>
                  <a:r>
                    <a:rPr lang="nl-NL" baseline="-25000" dirty="0" err="1">
                      <a:solidFill>
                        <a:schemeClr val="tx1"/>
                      </a:solidFill>
                    </a:rPr>
                    <a:t>φ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(</a:t>
                  </a:r>
                  <a:r>
                    <a:rPr lang="nl-NL" dirty="0" err="1">
                      <a:solidFill>
                        <a:schemeClr val="tx1"/>
                      </a:solidFill>
                    </a:rPr>
                    <a:t>z|x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)</a:t>
                  </a:r>
                  <a:endParaRPr lang="nl-NL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hthoek 9">
                  <a:extLst>
                    <a:ext uri="{FF2B5EF4-FFF2-40B4-BE49-F238E27FC236}">
                      <a16:creationId xmlns:a16="http://schemas.microsoft.com/office/drawing/2014/main" xmlns="" id="{B3118607-B41D-40AE-A77B-7FBB109B8F11}"/>
                    </a:ext>
                  </a:extLst>
                </p:cNvPr>
                <p:cNvSpPr/>
                <p:nvPr/>
              </p:nvSpPr>
              <p:spPr>
                <a:xfrm>
                  <a:off x="6136541" y="2099670"/>
                  <a:ext cx="36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dirty="0" err="1">
                      <a:solidFill>
                        <a:schemeClr val="tx1"/>
                      </a:solidFill>
                    </a:rPr>
                    <a:t>z</a:t>
                  </a:r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Trapezium 10">
                  <a:extLst>
                    <a:ext uri="{FF2B5EF4-FFF2-40B4-BE49-F238E27FC236}">
                      <a16:creationId xmlns:a16="http://schemas.microsoft.com/office/drawing/2014/main" xmlns="" id="{B48691D6-3C9D-400D-9202-546AFD6630FA}"/>
                    </a:ext>
                  </a:extLst>
                </p:cNvPr>
                <p:cNvSpPr/>
                <p:nvPr/>
              </p:nvSpPr>
              <p:spPr>
                <a:xfrm rot="16200000">
                  <a:off x="5952653" y="1374603"/>
                  <a:ext cx="3600000" cy="2520000"/>
                </a:xfrm>
                <a:prstGeom prst="trapezoid">
                  <a:avLst>
                    <a:gd name="adj" fmla="val 50318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nl-NL" dirty="0">
                      <a:solidFill>
                        <a:schemeClr val="tx1"/>
                      </a:solidFill>
                    </a:rPr>
                    <a:t>Decoder</a:t>
                  </a:r>
                </a:p>
                <a:p>
                  <a:pPr algn="ctr"/>
                  <a:endParaRPr lang="nl-NL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nl-NL" dirty="0" err="1">
                      <a:solidFill>
                        <a:schemeClr val="tx1"/>
                      </a:solidFill>
                    </a:rPr>
                    <a:t>p</a:t>
                  </a:r>
                  <a:r>
                    <a:rPr lang="nl-NL" baseline="-25000" dirty="0" err="1">
                      <a:solidFill>
                        <a:schemeClr val="tx1"/>
                      </a:solidFill>
                    </a:rPr>
                    <a:t>θ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(</a:t>
                  </a:r>
                  <a:r>
                    <a:rPr lang="nl-NL" dirty="0" err="1">
                      <a:solidFill>
                        <a:schemeClr val="tx1"/>
                      </a:solidFill>
                    </a:rPr>
                    <a:t>x|z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)</a:t>
                  </a:r>
                  <a:endParaRPr lang="nl-NL" baseline="-250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chthoek 11">
                  <a:extLst>
                    <a:ext uri="{FF2B5EF4-FFF2-40B4-BE49-F238E27FC236}">
                      <a16:creationId xmlns:a16="http://schemas.microsoft.com/office/drawing/2014/main" xmlns="" id="{0B73C228-D174-4CF1-A6DE-D725B39F279F}"/>
                    </a:ext>
                  </a:extLst>
                </p:cNvPr>
                <p:cNvSpPr/>
                <p:nvPr/>
              </p:nvSpPr>
              <p:spPr>
                <a:xfrm>
                  <a:off x="9010926" y="825767"/>
                  <a:ext cx="720000" cy="360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nl-NL" dirty="0" err="1">
                      <a:solidFill>
                        <a:schemeClr val="tx1"/>
                      </a:solidFill>
                    </a:rPr>
                    <a:t>Reconstructed</a:t>
                  </a:r>
                  <a:r>
                    <a:rPr lang="nl-NL" dirty="0">
                      <a:solidFill>
                        <a:schemeClr val="tx1"/>
                      </a:solidFill>
                    </a:rPr>
                    <a:t> Input (X’)</a:t>
                  </a:r>
                </a:p>
              </p:txBody>
            </p:sp>
            <p:sp>
              <p:nvSpPr>
                <p:cNvPr id="23" name="Rechthoek 22">
                  <a:extLst>
                    <a:ext uri="{FF2B5EF4-FFF2-40B4-BE49-F238E27FC236}">
                      <a16:creationId xmlns:a16="http://schemas.microsoft.com/office/drawing/2014/main" xmlns="" id="{BD5EE749-47EC-414A-A03B-64D564173CF4}"/>
                    </a:ext>
                  </a:extLst>
                </p:cNvPr>
                <p:cNvSpPr/>
                <p:nvPr/>
              </p:nvSpPr>
              <p:spPr>
                <a:xfrm>
                  <a:off x="5232048" y="5156991"/>
                  <a:ext cx="2173318" cy="467356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200" dirty="0" err="1">
                      <a:solidFill>
                        <a:schemeClr val="tx1"/>
                      </a:solidFill>
                    </a:rPr>
                    <a:t>Reconstruction</a:t>
                  </a:r>
                  <a:r>
                    <a:rPr lang="nl-NL" sz="1200" dirty="0">
                      <a:solidFill>
                        <a:schemeClr val="tx1"/>
                      </a:solidFill>
                    </a:rPr>
                    <a:t> Error</a:t>
                  </a:r>
                </a:p>
              </p:txBody>
            </p:sp>
            <p:cxnSp>
              <p:nvCxnSpPr>
                <p:cNvPr id="27" name="Verbindingslijn: gebogen 26">
                  <a:extLst>
                    <a:ext uri="{FF2B5EF4-FFF2-40B4-BE49-F238E27FC236}">
                      <a16:creationId xmlns:a16="http://schemas.microsoft.com/office/drawing/2014/main" xmlns="" id="{6AE108C3-DB47-4B25-B580-DBF6E8A41D71}"/>
                    </a:ext>
                  </a:extLst>
                </p:cNvPr>
                <p:cNvCxnSpPr>
                  <a:cxnSpLocks/>
                  <a:stCxn id="34" idx="2"/>
                  <a:endCxn id="23" idx="2"/>
                </p:cNvCxnSpPr>
                <p:nvPr/>
              </p:nvCxnSpPr>
              <p:spPr>
                <a:xfrm rot="16200000" flipH="1">
                  <a:off x="4202413" y="3508053"/>
                  <a:ext cx="1191026" cy="3041561"/>
                </a:xfrm>
                <a:prstGeom prst="bentConnector3">
                  <a:avLst>
                    <a:gd name="adj1" fmla="val 123969"/>
                  </a:avLst>
                </a:prstGeom>
                <a:ln w="38100">
                  <a:solidFill>
                    <a:schemeClr val="bg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Verbindingslijn: gebogen 27">
                  <a:extLst>
                    <a:ext uri="{FF2B5EF4-FFF2-40B4-BE49-F238E27FC236}">
                      <a16:creationId xmlns:a16="http://schemas.microsoft.com/office/drawing/2014/main" xmlns="" id="{82E38214-94B0-4877-B5F5-C0B43215FB6D}"/>
                    </a:ext>
                  </a:extLst>
                </p:cNvPr>
                <p:cNvCxnSpPr>
                  <a:endCxn id="23" idx="2"/>
                </p:cNvCxnSpPr>
                <p:nvPr/>
              </p:nvCxnSpPr>
              <p:spPr>
                <a:xfrm rot="10800000" flipV="1">
                  <a:off x="6318707" y="4425766"/>
                  <a:ext cx="3054596" cy="1198580"/>
                </a:xfrm>
                <a:prstGeom prst="bentConnector4">
                  <a:avLst>
                    <a:gd name="adj1" fmla="val 108"/>
                    <a:gd name="adj2" fmla="val 123818"/>
                  </a:avLst>
                </a:prstGeom>
                <a:ln w="3810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xmlns="" id="{D6AB9514-E755-43D1-B9A7-10E3E2BBFC1D}"/>
                    </a:ext>
                  </a:extLst>
                </p:cNvPr>
                <p:cNvSpPr/>
                <p:nvPr/>
              </p:nvSpPr>
              <p:spPr>
                <a:xfrm>
                  <a:off x="2917146" y="833322"/>
                  <a:ext cx="720000" cy="359999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nl-NL" dirty="0">
                      <a:solidFill>
                        <a:schemeClr val="tx1"/>
                      </a:solidFill>
                    </a:rPr>
                    <a:t>Input (X)</a:t>
                  </a:r>
                </a:p>
              </p:txBody>
            </p:sp>
          </p:grpSp>
          <p:sp>
            <p:nvSpPr>
              <p:cNvPr id="19" name="Rechthoek 18">
                <a:extLst>
                  <a:ext uri="{FF2B5EF4-FFF2-40B4-BE49-F238E27FC236}">
                    <a16:creationId xmlns:a16="http://schemas.microsoft.com/office/drawing/2014/main" xmlns="" id="{BD5EE749-47EC-414A-A03B-64D564173CF4}"/>
                  </a:ext>
                </a:extLst>
              </p:cNvPr>
              <p:cNvSpPr/>
              <p:nvPr/>
            </p:nvSpPr>
            <p:spPr>
              <a:xfrm>
                <a:off x="6431943" y="3465105"/>
                <a:ext cx="1741746" cy="3742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1200" dirty="0" smtClean="0">
                    <a:solidFill>
                      <a:schemeClr val="tx1"/>
                    </a:solidFill>
                  </a:rPr>
                  <a:t>Ex-Post </a:t>
                </a:r>
                <a:r>
                  <a:rPr lang="nl-NL" sz="1200" dirty="0" err="1" smtClean="0">
                    <a:solidFill>
                      <a:schemeClr val="tx1"/>
                    </a:solidFill>
                  </a:rPr>
                  <a:t>Density</a:t>
                </a:r>
                <a:r>
                  <a:rPr lang="nl-NL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nl-NL" sz="1200" dirty="0" err="1" smtClean="0">
                    <a:solidFill>
                      <a:schemeClr val="tx1"/>
                    </a:solidFill>
                  </a:rPr>
                  <a:t>Estimation</a:t>
                </a:r>
                <a:endParaRPr lang="nl-NL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xmlns="" id="{BD5EE749-47EC-414A-A03B-64D564173CF4}"/>
                  </a:ext>
                </a:extLst>
              </p:cNvPr>
              <p:cNvSpPr/>
              <p:nvPr/>
            </p:nvSpPr>
            <p:spPr>
              <a:xfrm>
                <a:off x="6937862" y="540381"/>
                <a:ext cx="733716" cy="37424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1400" b="1" dirty="0">
                    <a:solidFill>
                      <a:schemeClr val="tx1"/>
                    </a:solidFill>
                  </a:rPr>
                  <a:t>||</a:t>
                </a:r>
                <a:r>
                  <a:rPr lang="nl-NL" sz="1400" b="1" dirty="0" err="1">
                    <a:solidFill>
                      <a:schemeClr val="tx1"/>
                    </a:solidFill>
                  </a:rPr>
                  <a:t>z</a:t>
                </a:r>
                <a:r>
                  <a:rPr lang="nl-NL" sz="1400" b="1" dirty="0">
                    <a:solidFill>
                      <a:schemeClr val="tx1"/>
                    </a:solidFill>
                  </a:rPr>
                  <a:t>||</a:t>
                </a:r>
                <a:r>
                  <a:rPr lang="nl-NL" sz="1400" b="1" spc="-7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nl-NL" sz="1400" b="1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xmlns="" id="{BD5EE749-47EC-414A-A03B-64D564173CF4}"/>
                  </a:ext>
                </a:extLst>
              </p:cNvPr>
              <p:cNvSpPr/>
              <p:nvPr/>
            </p:nvSpPr>
            <p:spPr>
              <a:xfrm>
                <a:off x="8083339" y="543001"/>
                <a:ext cx="733716" cy="37424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1400" b="1" dirty="0" smtClean="0">
                    <a:solidFill>
                      <a:schemeClr val="tx1"/>
                    </a:solidFill>
                  </a:rPr>
                  <a:t>||</a:t>
                </a:r>
                <a:r>
                  <a:rPr lang="el-GR" sz="1400" b="1" dirty="0" smtClean="0">
                    <a:solidFill>
                      <a:schemeClr val="tx1"/>
                    </a:solidFill>
                  </a:rPr>
                  <a:t>θ</a:t>
                </a:r>
                <a:r>
                  <a:rPr lang="nl-NL" sz="1400" b="1" dirty="0" smtClean="0">
                    <a:solidFill>
                      <a:schemeClr val="tx1"/>
                    </a:solidFill>
                  </a:rPr>
                  <a:t>||</a:t>
                </a:r>
                <a:r>
                  <a:rPr lang="nl-NL" sz="1400" b="1" spc="-7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nl-NL" sz="1400" b="1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cxnSp>
          <p:nvCxnSpPr>
            <p:cNvPr id="9" name="Rechte verbindingslijn 8"/>
            <p:cNvCxnSpPr>
              <a:stCxn id="24" idx="2"/>
            </p:cNvCxnSpPr>
            <p:nvPr/>
          </p:nvCxnSpPr>
          <p:spPr>
            <a:xfrm>
              <a:off x="7304720" y="914625"/>
              <a:ext cx="0" cy="1380769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/>
            <p:cNvCxnSpPr>
              <a:stCxn id="26" idx="2"/>
            </p:cNvCxnSpPr>
            <p:nvPr/>
          </p:nvCxnSpPr>
          <p:spPr>
            <a:xfrm>
              <a:off x="8450197" y="917245"/>
              <a:ext cx="1816" cy="770416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Verbindingslijn: gebogen 27">
              <a:extLst>
                <a:ext uri="{FF2B5EF4-FFF2-40B4-BE49-F238E27FC236}">
                  <a16:creationId xmlns:a16="http://schemas.microsoft.com/office/drawing/2014/main" xmlns="" id="{82E38214-94B0-4877-B5F5-C0B43215FB6D}"/>
                </a:ext>
              </a:extLst>
            </p:cNvPr>
            <p:cNvCxnSpPr/>
            <p:nvPr/>
          </p:nvCxnSpPr>
          <p:spPr>
            <a:xfrm rot="5400000" flipH="1">
              <a:off x="6730617" y="712411"/>
              <a:ext cx="1435333" cy="4601299"/>
            </a:xfrm>
            <a:prstGeom prst="bentConnector4">
              <a:avLst>
                <a:gd name="adj1" fmla="val 99806"/>
                <a:gd name="adj2" fmla="val 64998"/>
              </a:avLst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Rechte verbindingslijn 3"/>
            <p:cNvCxnSpPr>
              <a:endCxn id="6" idx="2"/>
            </p:cNvCxnSpPr>
            <p:nvPr/>
          </p:nvCxnSpPr>
          <p:spPr>
            <a:xfrm flipH="1" flipV="1">
              <a:off x="5147634" y="2295393"/>
              <a:ext cx="2153446" cy="1"/>
            </a:xfrm>
            <a:prstGeom prst="line">
              <a:avLst/>
            </a:prstGeom>
            <a:ln w="381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jdelijke aanduiding voor dianumm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32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2836645" y="847959"/>
            <a:ext cx="7200800" cy="3842553"/>
            <a:chOff x="745907" y="825767"/>
            <a:chExt cx="8985019" cy="4798581"/>
          </a:xfrm>
        </p:grpSpPr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xmlns="" id="{E677AABD-D994-4774-A589-7DC58C649BDF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5590351" y="3191005"/>
              <a:ext cx="1582" cy="5350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xmlns="" id="{1903573D-FBC0-4FB0-BF7B-1F6702842D43}"/>
                </a:ext>
              </a:extLst>
            </p:cNvPr>
            <p:cNvSpPr/>
            <p:nvPr/>
          </p:nvSpPr>
          <p:spPr>
            <a:xfrm>
              <a:off x="4686287" y="372602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N(0,1)</a:t>
              </a:r>
            </a:p>
          </p:txBody>
        </p:sp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918268" y="1373321"/>
              <a:ext cx="3600000" cy="2520000"/>
            </a:xfrm>
            <a:prstGeom prst="trapezoid">
              <a:avLst>
                <a:gd name="adj" fmla="val 28469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Encoder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q</a:t>
              </a:r>
              <a:r>
                <a:rPr lang="nl-NL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z|x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xmlns="" id="{A3D0D726-7BBA-409B-A4A8-FC73F9B543E0}"/>
                </a:ext>
              </a:extLst>
            </p:cNvPr>
            <p:cNvSpPr/>
            <p:nvPr/>
          </p:nvSpPr>
          <p:spPr>
            <a:xfrm>
              <a:off x="3978268" y="155332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xmlns="" id="{D6659F0B-E120-43BE-8931-EC8670FE2131}"/>
                </a:ext>
              </a:extLst>
            </p:cNvPr>
            <p:cNvSpPr/>
            <p:nvPr/>
          </p:nvSpPr>
          <p:spPr>
            <a:xfrm>
              <a:off x="3978268" y="263967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r>
                <a:rPr lang="nl-NL" sz="1200" baseline="30000" dirty="0">
                  <a:solidFill>
                    <a:schemeClr val="tx1"/>
                  </a:solidFill>
                </a:rPr>
                <a:t>2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xmlns="" id="{B3118607-B41D-40AE-A77B-7FBB109B8F11}"/>
                </a:ext>
              </a:extLst>
            </p:cNvPr>
            <p:cNvSpPr/>
            <p:nvPr/>
          </p:nvSpPr>
          <p:spPr>
            <a:xfrm>
              <a:off x="6136541" y="209967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z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xmlns="" id="{B48691D6-3C9D-400D-9202-546AFD6630FA}"/>
                </a:ext>
              </a:extLst>
            </p:cNvPr>
            <p:cNvSpPr/>
            <p:nvPr/>
          </p:nvSpPr>
          <p:spPr>
            <a:xfrm rot="16200000">
              <a:off x="5952653" y="1374603"/>
              <a:ext cx="3600000" cy="2520000"/>
            </a:xfrm>
            <a:prstGeom prst="trapezoid">
              <a:avLst>
                <a:gd name="adj" fmla="val 50318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Decoder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p</a:t>
              </a:r>
              <a:r>
                <a:rPr lang="nl-NL" baseline="-25000" dirty="0" err="1">
                  <a:solidFill>
                    <a:schemeClr val="tx1"/>
                  </a:solidFill>
                </a:rPr>
                <a:t>θ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x|z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0B73C228-D174-4CF1-A6DE-D725B39F279F}"/>
                </a:ext>
              </a:extLst>
            </p:cNvPr>
            <p:cNvSpPr/>
            <p:nvPr/>
          </p:nvSpPr>
          <p:spPr>
            <a:xfrm>
              <a:off x="9010926" y="825767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Reconstructed</a:t>
              </a:r>
              <a:r>
                <a:rPr lang="nl-NL" dirty="0">
                  <a:solidFill>
                    <a:schemeClr val="tx1"/>
                  </a:solidFill>
                </a:rPr>
                <a:t> Input (X’)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xmlns="" id="{CE36E70C-5230-44F5-B527-DE9180FB4D49}"/>
                </a:ext>
              </a:extLst>
            </p:cNvPr>
            <p:cNvSpPr/>
            <p:nvPr/>
          </p:nvSpPr>
          <p:spPr>
            <a:xfrm>
              <a:off x="5411933" y="372602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ε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xmlns="" id="{B5F329B8-2EC2-486E-B21D-1CB049CBE88F}"/>
                </a:ext>
              </a:extLst>
            </p:cNvPr>
            <p:cNvSpPr/>
            <p:nvPr/>
          </p:nvSpPr>
          <p:spPr>
            <a:xfrm>
              <a:off x="5956540" y="1564871"/>
              <a:ext cx="719999" cy="425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Latent </a:t>
              </a:r>
            </a:p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Space</a:t>
              </a:r>
            </a:p>
          </p:txBody>
        </p:sp>
        <p:cxnSp>
          <p:nvCxnSpPr>
            <p:cNvPr id="15" name="Verbindingslijn: gebogen 14">
              <a:extLst>
                <a:ext uri="{FF2B5EF4-FFF2-40B4-BE49-F238E27FC236}">
                  <a16:creationId xmlns:a16="http://schemas.microsoft.com/office/drawing/2014/main" xmlns="" id="{4BB699A5-3E96-47FF-A7E9-8BEC2328B426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4338268" y="2093320"/>
              <a:ext cx="1798273" cy="54635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Verbindingslijn: gebogen 15">
              <a:extLst>
                <a:ext uri="{FF2B5EF4-FFF2-40B4-BE49-F238E27FC236}">
                  <a16:creationId xmlns:a16="http://schemas.microsoft.com/office/drawing/2014/main" xmlns="" id="{EF776822-55F0-4D85-821A-406DE11A15EA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338268" y="2639670"/>
              <a:ext cx="1798273" cy="54000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xmlns="" id="{FE8FC78F-6152-4856-AF4D-1751396A66E4}"/>
                </a:ext>
              </a:extLst>
            </p:cNvPr>
            <p:cNvCxnSpPr>
              <a:cxnSpLocks/>
              <a:stCxn id="13" idx="1"/>
              <a:endCxn id="5" idx="3"/>
            </p:cNvCxnSpPr>
            <p:nvPr/>
          </p:nvCxnSpPr>
          <p:spPr>
            <a:xfrm flipH="1">
              <a:off x="5046287" y="4266020"/>
              <a:ext cx="365646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xmlns="" id="{FC58E73F-21B7-458A-9792-6F624112E198}"/>
                </a:ext>
              </a:extLst>
            </p:cNvPr>
            <p:cNvSpPr/>
            <p:nvPr/>
          </p:nvSpPr>
          <p:spPr>
            <a:xfrm>
              <a:off x="6138709" y="371967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Prior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3218716" y="5156991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Reconstruction</a:t>
              </a:r>
              <a:r>
                <a:rPr lang="nl-NL" sz="1200" dirty="0">
                  <a:solidFill>
                    <a:schemeClr val="tx1"/>
                  </a:solidFill>
                </a:rPr>
                <a:t> Error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xmlns="" id="{81549118-F832-414A-9FC8-8B34A824879E}"/>
                </a:ext>
              </a:extLst>
            </p:cNvPr>
            <p:cNvSpPr/>
            <p:nvPr/>
          </p:nvSpPr>
          <p:spPr>
            <a:xfrm>
              <a:off x="5771933" y="5147502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Regularization</a:t>
              </a:r>
              <a:r>
                <a:rPr lang="nl-NL" sz="1200" dirty="0">
                  <a:solidFill>
                    <a:schemeClr val="tx1"/>
                  </a:solidFill>
                </a:rPr>
                <a:t> Term</a:t>
              </a:r>
              <a:endParaRPr lang="nl-NL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Verbindingslijn: gebogen 24">
              <a:extLst>
                <a:ext uri="{FF2B5EF4-FFF2-40B4-BE49-F238E27FC236}">
                  <a16:creationId xmlns:a16="http://schemas.microsoft.com/office/drawing/2014/main" xmlns="" id="{195DD8F6-1F21-4DB2-A9C2-C9228F192E6A}"/>
                </a:ext>
              </a:extLst>
            </p:cNvPr>
            <p:cNvCxnSpPr>
              <a:stCxn id="10" idx="2"/>
              <a:endCxn id="24" idx="0"/>
            </p:cNvCxnSpPr>
            <p:nvPr/>
          </p:nvCxnSpPr>
          <p:spPr>
            <a:xfrm rot="16200000" flipH="1">
              <a:off x="5603650" y="3892560"/>
              <a:ext cx="1967832" cy="542051"/>
            </a:xfrm>
            <a:prstGeom prst="bentConnector3">
              <a:avLst>
                <a:gd name="adj1" fmla="val 14891"/>
              </a:avLst>
            </a:prstGeom>
            <a:ln w="38100">
              <a:solidFill>
                <a:srgbClr val="00206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xmlns="" id="{FB313B7A-0E14-4AE3-A362-18A9BDCB35C4}"/>
                </a:ext>
              </a:extLst>
            </p:cNvPr>
            <p:cNvCxnSpPr>
              <a:endCxn id="20" idx="0"/>
            </p:cNvCxnSpPr>
            <p:nvPr/>
          </p:nvCxnSpPr>
          <p:spPr>
            <a:xfrm>
              <a:off x="6316540" y="3520643"/>
              <a:ext cx="2169" cy="199028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Verbindingslijn: gebogen 26">
              <a:extLst>
                <a:ext uri="{FF2B5EF4-FFF2-40B4-BE49-F238E27FC236}">
                  <a16:creationId xmlns:a16="http://schemas.microsoft.com/office/drawing/2014/main" xmlns="" id="{6AE108C3-DB47-4B25-B580-DBF6E8A41D71}"/>
                </a:ext>
              </a:extLst>
            </p:cNvPr>
            <p:cNvCxnSpPr>
              <a:cxnSpLocks/>
              <a:stCxn id="34" idx="2"/>
              <a:endCxn id="23" idx="2"/>
            </p:cNvCxnSpPr>
            <p:nvPr/>
          </p:nvCxnSpPr>
          <p:spPr>
            <a:xfrm rot="16200000" flipH="1">
              <a:off x="2110128" y="3429100"/>
              <a:ext cx="1191026" cy="3199468"/>
            </a:xfrm>
            <a:prstGeom prst="bentConnector3">
              <a:avLst>
                <a:gd name="adj1" fmla="val 119194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Verbindingslijn: gebogen 27">
              <a:extLst>
                <a:ext uri="{FF2B5EF4-FFF2-40B4-BE49-F238E27FC236}">
                  <a16:creationId xmlns:a16="http://schemas.microsoft.com/office/drawing/2014/main" xmlns="" id="{82E38214-94B0-4877-B5F5-C0B43215FB6D}"/>
                </a:ext>
              </a:extLst>
            </p:cNvPr>
            <p:cNvCxnSpPr>
              <a:stCxn id="12" idx="2"/>
              <a:endCxn id="23" idx="2"/>
            </p:cNvCxnSpPr>
            <p:nvPr/>
          </p:nvCxnSpPr>
          <p:spPr>
            <a:xfrm rot="5400000">
              <a:off x="6238861" y="2492282"/>
              <a:ext cx="1198580" cy="5065551"/>
            </a:xfrm>
            <a:prstGeom prst="bentConnector3">
              <a:avLst>
                <a:gd name="adj1" fmla="val 119073"/>
              </a:avLst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745907" y="833321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0440490F-CB15-40EE-8EC2-1E4E3AD4F3E3}"/>
                </a:ext>
              </a:extLst>
            </p:cNvPr>
            <p:cNvSpPr/>
            <p:nvPr/>
          </p:nvSpPr>
          <p:spPr>
            <a:xfrm>
              <a:off x="3978268" y="154576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xmlns="" id="{8DB8945E-1B3A-466A-AF26-0D5081C2F5AC}"/>
                </a:ext>
              </a:extLst>
            </p:cNvPr>
            <p:cNvSpPr/>
            <p:nvPr/>
          </p:nvSpPr>
          <p:spPr>
            <a:xfrm>
              <a:off x="3978268" y="263211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hthoek 39">
            <a:extLst>
              <a:ext uri="{FF2B5EF4-FFF2-40B4-BE49-F238E27FC236}">
                <a16:creationId xmlns:a16="http://schemas.microsoft.com/office/drawing/2014/main" xmlns="" id="{F8D8E43A-6BFA-44F2-914C-7CFFA80EDB5E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Variational</a:t>
            </a:r>
            <a:endParaRPr lang="nl-NL" sz="1400" dirty="0" smtClean="0"/>
          </a:p>
          <a:p>
            <a:pPr algn="ctr"/>
            <a:r>
              <a:rPr lang="nl-NL" sz="1400" dirty="0" err="1" smtClean="0"/>
              <a:t>AutoEncoder</a:t>
            </a:r>
            <a:endParaRPr lang="nl-NL" sz="1400" dirty="0"/>
          </a:p>
        </p:txBody>
      </p:sp>
      <p:cxnSp>
        <p:nvCxnSpPr>
          <p:cNvPr id="41" name="Verbindingslijn: gebogen 27">
            <a:extLst>
              <a:ext uri="{FF2B5EF4-FFF2-40B4-BE49-F238E27FC236}">
                <a16:creationId xmlns:a16="http://schemas.microsoft.com/office/drawing/2014/main" xmlns="" id="{82E38214-94B0-4877-B5F5-C0B43215FB6D}"/>
              </a:ext>
            </a:extLst>
          </p:cNvPr>
          <p:cNvCxnSpPr>
            <a:stCxn id="10" idx="1"/>
            <a:endCxn id="12" idx="2"/>
          </p:cNvCxnSpPr>
          <p:nvPr/>
        </p:nvCxnSpPr>
        <p:spPr>
          <a:xfrm rot="10800000" flipH="1" flipV="1">
            <a:off x="7156823" y="2300476"/>
            <a:ext cx="2592110" cy="1430250"/>
          </a:xfrm>
          <a:prstGeom prst="bentConnector4">
            <a:avLst>
              <a:gd name="adj1" fmla="val 35203"/>
              <a:gd name="adj2" fmla="val -259"/>
            </a:avLst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Verbindingslijn: gebogen 24">
            <a:extLst>
              <a:ext uri="{FF2B5EF4-FFF2-40B4-BE49-F238E27FC236}">
                <a16:creationId xmlns:a16="http://schemas.microsoft.com/office/drawing/2014/main" xmlns="" id="{195DD8F6-1F21-4DB2-A9C2-C9228F192E6A}"/>
              </a:ext>
            </a:extLst>
          </p:cNvPr>
          <p:cNvCxnSpPr>
            <a:stCxn id="10" idx="1"/>
            <a:endCxn id="10" idx="2"/>
          </p:cNvCxnSpPr>
          <p:nvPr/>
        </p:nvCxnSpPr>
        <p:spPr>
          <a:xfrm rot="10800000" flipH="1" flipV="1">
            <a:off x="7156823" y="2300475"/>
            <a:ext cx="144256" cy="432415"/>
          </a:xfrm>
          <a:prstGeom prst="bentConnector4">
            <a:avLst>
              <a:gd name="adj1" fmla="val 100162"/>
              <a:gd name="adj2" fmla="val 44513"/>
            </a:avLst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Vermenigvuldigen 1"/>
          <p:cNvSpPr/>
          <p:nvPr/>
        </p:nvSpPr>
        <p:spPr>
          <a:xfrm>
            <a:off x="6689656" y="2020914"/>
            <a:ext cx="540000" cy="540000"/>
          </a:xfrm>
          <a:prstGeom prst="mathMultiply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/>
          <p:cNvCxnSpPr/>
          <p:nvPr/>
        </p:nvCxnSpPr>
        <p:spPr>
          <a:xfrm flipH="1">
            <a:off x="7301078" y="2732891"/>
            <a:ext cx="1" cy="633040"/>
          </a:xfrm>
          <a:prstGeom prst="line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49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826BC262-F0B2-4E5E-9CA2-C9B54CDD6464}"/>
              </a:ext>
            </a:extLst>
          </p:cNvPr>
          <p:cNvSpPr/>
          <p:nvPr/>
        </p:nvSpPr>
        <p:spPr>
          <a:xfrm>
            <a:off x="1746300" y="1561574"/>
            <a:ext cx="7200800" cy="144016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 err="1" smtClean="0"/>
              <a:t>Methodology</a:t>
            </a:r>
            <a:r>
              <a:rPr lang="nl-NL" sz="3200" dirty="0" smtClean="0"/>
              <a:t> &amp; </a:t>
            </a:r>
            <a:r>
              <a:rPr lang="nl-NL" sz="3200" dirty="0" err="1" smtClean="0"/>
              <a:t>Experimental</a:t>
            </a:r>
            <a:r>
              <a:rPr lang="nl-NL" sz="3200" dirty="0" smtClean="0"/>
              <a:t> Setup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90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Encoders</a:t>
            </a:r>
            <a:endParaRPr lang="nl-NL" sz="1400" dirty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322778" y="544638"/>
            <a:ext cx="198000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Learnable</a:t>
            </a:r>
            <a:r>
              <a:rPr lang="nl-NL" sz="1600" dirty="0" smtClean="0"/>
              <a:t> (L)</a:t>
            </a:r>
            <a:endParaRPr lang="nl-NL" sz="160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3023058" y="543349"/>
            <a:ext cx="198000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Partially</a:t>
            </a:r>
            <a:r>
              <a:rPr lang="nl-NL" sz="1600" dirty="0" smtClean="0"/>
              <a:t> </a:t>
            </a:r>
          </a:p>
          <a:p>
            <a:pPr algn="ctr"/>
            <a:r>
              <a:rPr lang="nl-NL" sz="1600" dirty="0" smtClean="0"/>
              <a:t>non-</a:t>
            </a:r>
            <a:r>
              <a:rPr lang="nl-NL" sz="1600" dirty="0" err="1" smtClean="0"/>
              <a:t>Learnable</a:t>
            </a:r>
            <a:r>
              <a:rPr lang="nl-NL" sz="1600" dirty="0" smtClean="0"/>
              <a:t> (PNL)</a:t>
            </a:r>
            <a:endParaRPr lang="nl-NL" sz="1600" dirty="0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5723338" y="544638"/>
            <a:ext cx="198000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Non-</a:t>
            </a:r>
            <a:r>
              <a:rPr lang="nl-NL" sz="1600" dirty="0" err="1" smtClean="0"/>
              <a:t>Learnable</a:t>
            </a:r>
            <a:r>
              <a:rPr lang="nl-NL" sz="1600" dirty="0" smtClean="0"/>
              <a:t> (NL)</a:t>
            </a:r>
            <a:endParaRPr lang="nl-NL" sz="16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0" y="2016893"/>
            <a:ext cx="2013277" cy="1980000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747" y="2016893"/>
            <a:ext cx="2204622" cy="1980000"/>
          </a:xfrm>
          <a:prstGeom prst="rect">
            <a:avLst/>
          </a:prstGeom>
        </p:spPr>
      </p:pic>
      <p:pic>
        <p:nvPicPr>
          <p:cNvPr id="31" name="Afbeelding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700" y="2013045"/>
            <a:ext cx="2013277" cy="1980000"/>
          </a:xfrm>
          <a:prstGeom prst="rect">
            <a:avLst/>
          </a:prstGeom>
        </p:spPr>
      </p:pic>
      <p:pic>
        <p:nvPicPr>
          <p:cNvPr id="32" name="Afbeelding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308" y="2013045"/>
            <a:ext cx="2013277" cy="1980000"/>
          </a:xfrm>
          <a:prstGeom prst="rect">
            <a:avLst/>
          </a:prstGeom>
        </p:spPr>
      </p:pic>
      <p:sp>
        <p:nvSpPr>
          <p:cNvPr id="33" name="Rechthoek 32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8327946" y="543349"/>
            <a:ext cx="198000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Random Kitchen </a:t>
            </a:r>
          </a:p>
          <a:p>
            <a:pPr algn="ctr"/>
            <a:r>
              <a:rPr lang="nl-NL" sz="1600" dirty="0" err="1" smtClean="0"/>
              <a:t>Sinks</a:t>
            </a:r>
            <a:r>
              <a:rPr lang="nl-NL" sz="1600" dirty="0" smtClean="0"/>
              <a:t> (RKS)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02440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101" name="Rechthoek 100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Layer</a:t>
            </a:r>
            <a:r>
              <a:rPr lang="nl-NL" sz="1400" dirty="0" smtClean="0"/>
              <a:t>-Types</a:t>
            </a:r>
            <a:endParaRPr lang="nl-NL" sz="1400" dirty="0"/>
          </a:p>
        </p:txBody>
      </p:sp>
      <p:sp>
        <p:nvSpPr>
          <p:cNvPr id="104" name="Rechthoek 103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670455" y="544638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Fully</a:t>
            </a:r>
            <a:r>
              <a:rPr lang="nl-NL" dirty="0"/>
              <a:t> </a:t>
            </a:r>
            <a:r>
              <a:rPr lang="nl-NL" dirty="0" err="1" smtClean="0"/>
              <a:t>Connected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endParaRPr lang="nl-NL" dirty="0"/>
          </a:p>
        </p:txBody>
      </p:sp>
      <p:sp>
        <p:nvSpPr>
          <p:cNvPr id="105" name="Rechthoek 104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6432614" y="544638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Convolutional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endParaRPr lang="nl-NL" dirty="0"/>
          </a:p>
        </p:txBody>
      </p:sp>
      <p:grpSp>
        <p:nvGrpSpPr>
          <p:cNvPr id="8" name="Groep 7"/>
          <p:cNvGrpSpPr/>
          <p:nvPr/>
        </p:nvGrpSpPr>
        <p:grpSpPr>
          <a:xfrm>
            <a:off x="314551" y="2222653"/>
            <a:ext cx="4500000" cy="2224863"/>
            <a:chOff x="2304400" y="1938718"/>
            <a:chExt cx="4713373" cy="2224863"/>
          </a:xfrm>
        </p:grpSpPr>
        <p:sp>
          <p:nvSpPr>
            <p:cNvPr id="9" name="Rechthoek 8"/>
            <p:cNvSpPr/>
            <p:nvPr/>
          </p:nvSpPr>
          <p:spPr>
            <a:xfrm>
              <a:off x="4814903" y="3983581"/>
              <a:ext cx="597338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 smtClean="0"/>
                <a:t>Input</a:t>
              </a:r>
              <a:endParaRPr lang="nl-NL" sz="1100" b="1" dirty="0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2660718" y="3977931"/>
              <a:ext cx="1084738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 err="1" smtClean="0"/>
                <a:t>Weight</a:t>
              </a:r>
              <a:r>
                <a:rPr lang="nl-NL" sz="1100" b="1" dirty="0" smtClean="0"/>
                <a:t> Matrix</a:t>
              </a:r>
              <a:endParaRPr lang="nl-NL" sz="1100" b="1" dirty="0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5937773" y="3977931"/>
              <a:ext cx="10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 smtClean="0"/>
                <a:t>Output</a:t>
              </a:r>
              <a:endParaRPr lang="nl-NL" sz="1100" b="1" dirty="0"/>
            </a:p>
          </p:txBody>
        </p:sp>
        <p:grpSp>
          <p:nvGrpSpPr>
            <p:cNvPr id="12" name="Groep 11"/>
            <p:cNvGrpSpPr/>
            <p:nvPr/>
          </p:nvGrpSpPr>
          <p:grpSpPr>
            <a:xfrm>
              <a:off x="4933572" y="1938718"/>
              <a:ext cx="360000" cy="1801056"/>
              <a:chOff x="4933572" y="1931581"/>
              <a:chExt cx="360000" cy="1801056"/>
            </a:xfrm>
          </p:grpSpPr>
          <p:sp>
            <p:nvSpPr>
              <p:cNvPr id="35" name="Rechthoek 34"/>
              <p:cNvSpPr/>
              <p:nvPr/>
            </p:nvSpPr>
            <p:spPr>
              <a:xfrm>
                <a:off x="4933572" y="193158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6" name="Rechthoek 35"/>
              <p:cNvSpPr/>
              <p:nvPr/>
            </p:nvSpPr>
            <p:spPr>
              <a:xfrm>
                <a:off x="4933572" y="229158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7" name="Rechthoek 36"/>
              <p:cNvSpPr/>
              <p:nvPr/>
            </p:nvSpPr>
            <p:spPr>
              <a:xfrm>
                <a:off x="4933572" y="265158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8" name="Rechthoek 37"/>
              <p:cNvSpPr/>
              <p:nvPr/>
            </p:nvSpPr>
            <p:spPr>
              <a:xfrm>
                <a:off x="4933572" y="3011581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9" name="Rechthoek 38"/>
              <p:cNvSpPr/>
              <p:nvPr/>
            </p:nvSpPr>
            <p:spPr>
              <a:xfrm>
                <a:off x="4933572" y="3372637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grpSp>
          <p:nvGrpSpPr>
            <p:cNvPr id="13" name="Groep 12"/>
            <p:cNvGrpSpPr/>
            <p:nvPr/>
          </p:nvGrpSpPr>
          <p:grpSpPr>
            <a:xfrm rot="5400000">
              <a:off x="2664928" y="1914800"/>
              <a:ext cx="1080000" cy="1801056"/>
              <a:chOff x="3908033" y="1925932"/>
              <a:chExt cx="1080000" cy="1801056"/>
            </a:xfrm>
          </p:grpSpPr>
          <p:sp>
            <p:nvSpPr>
              <p:cNvPr id="20" name="Rechthoek 19"/>
              <p:cNvSpPr/>
              <p:nvPr/>
            </p:nvSpPr>
            <p:spPr>
              <a:xfrm>
                <a:off x="3908033" y="1925932"/>
                <a:ext cx="360000" cy="36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1" name="Rechthoek 20"/>
              <p:cNvSpPr/>
              <p:nvPr/>
            </p:nvSpPr>
            <p:spPr>
              <a:xfrm>
                <a:off x="3908033" y="2285932"/>
                <a:ext cx="360000" cy="36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2" name="Rechthoek 21"/>
              <p:cNvSpPr/>
              <p:nvPr/>
            </p:nvSpPr>
            <p:spPr>
              <a:xfrm>
                <a:off x="3908033" y="2645932"/>
                <a:ext cx="360000" cy="36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3908033" y="3005932"/>
                <a:ext cx="360000" cy="36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4" name="Rechthoek 23"/>
              <p:cNvSpPr/>
              <p:nvPr/>
            </p:nvSpPr>
            <p:spPr>
              <a:xfrm>
                <a:off x="3908033" y="3366988"/>
                <a:ext cx="360000" cy="36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4268033" y="1925932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6" name="Rechthoek 25"/>
              <p:cNvSpPr/>
              <p:nvPr/>
            </p:nvSpPr>
            <p:spPr>
              <a:xfrm>
                <a:off x="4268033" y="2285932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7" name="Rechthoek 26"/>
              <p:cNvSpPr/>
              <p:nvPr/>
            </p:nvSpPr>
            <p:spPr>
              <a:xfrm>
                <a:off x="4268033" y="2645932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8" name="Rechthoek 27"/>
              <p:cNvSpPr/>
              <p:nvPr/>
            </p:nvSpPr>
            <p:spPr>
              <a:xfrm>
                <a:off x="4268033" y="3005932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9" name="Rechthoek 28"/>
              <p:cNvSpPr/>
              <p:nvPr/>
            </p:nvSpPr>
            <p:spPr>
              <a:xfrm>
                <a:off x="4268033" y="3366988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0" name="Rechthoek 29"/>
              <p:cNvSpPr/>
              <p:nvPr/>
            </p:nvSpPr>
            <p:spPr>
              <a:xfrm>
                <a:off x="4628033" y="1925932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1" name="Rechthoek 30"/>
              <p:cNvSpPr/>
              <p:nvPr/>
            </p:nvSpPr>
            <p:spPr>
              <a:xfrm>
                <a:off x="4628033" y="2285932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2" name="Rechthoek 31"/>
              <p:cNvSpPr/>
              <p:nvPr/>
            </p:nvSpPr>
            <p:spPr>
              <a:xfrm>
                <a:off x="4628033" y="2645932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3" name="Rechthoek 32"/>
              <p:cNvSpPr/>
              <p:nvPr/>
            </p:nvSpPr>
            <p:spPr>
              <a:xfrm>
                <a:off x="4628033" y="3005932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4628033" y="3366987"/>
                <a:ext cx="360000" cy="360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grpSp>
          <p:nvGrpSpPr>
            <p:cNvPr id="14" name="Groep 13"/>
            <p:cNvGrpSpPr/>
            <p:nvPr/>
          </p:nvGrpSpPr>
          <p:grpSpPr>
            <a:xfrm rot="5400000">
              <a:off x="5937773" y="2659774"/>
              <a:ext cx="1080000" cy="360000"/>
              <a:chOff x="6066700" y="2647020"/>
              <a:chExt cx="1080000" cy="360000"/>
            </a:xfrm>
          </p:grpSpPr>
          <p:sp>
            <p:nvSpPr>
              <p:cNvPr id="17" name="Rechthoek 16"/>
              <p:cNvSpPr/>
              <p:nvPr/>
            </p:nvSpPr>
            <p:spPr>
              <a:xfrm>
                <a:off x="6066700" y="2647020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8" name="Rechthoek 17"/>
              <p:cNvSpPr/>
              <p:nvPr/>
            </p:nvSpPr>
            <p:spPr>
              <a:xfrm>
                <a:off x="6426700" y="2647020"/>
                <a:ext cx="360000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9" name="Rechthoek 18"/>
              <p:cNvSpPr/>
              <p:nvPr/>
            </p:nvSpPr>
            <p:spPr>
              <a:xfrm>
                <a:off x="6786700" y="2647020"/>
                <a:ext cx="360000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15" name="Ovaal 14"/>
            <p:cNvSpPr/>
            <p:nvPr/>
          </p:nvSpPr>
          <p:spPr>
            <a:xfrm>
              <a:off x="4429514" y="275064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PIJL-RECHTS 15"/>
            <p:cNvSpPr/>
            <p:nvPr/>
          </p:nvSpPr>
          <p:spPr>
            <a:xfrm>
              <a:off x="5617630" y="2747207"/>
              <a:ext cx="360000" cy="20663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0" name="Groep 39"/>
          <p:cNvGrpSpPr/>
          <p:nvPr/>
        </p:nvGrpSpPr>
        <p:grpSpPr>
          <a:xfrm>
            <a:off x="5998599" y="2211335"/>
            <a:ext cx="4500000" cy="2236181"/>
            <a:chOff x="2240691" y="1816531"/>
            <a:chExt cx="4786872" cy="2236181"/>
          </a:xfrm>
        </p:grpSpPr>
        <p:cxnSp>
          <p:nvCxnSpPr>
            <p:cNvPr id="54" name="Rechte verbindingslijn 53"/>
            <p:cNvCxnSpPr/>
            <p:nvPr/>
          </p:nvCxnSpPr>
          <p:spPr>
            <a:xfrm>
              <a:off x="3268259" y="2937116"/>
              <a:ext cx="1652961" cy="3046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Rechte verbindingslijn 52"/>
            <p:cNvCxnSpPr/>
            <p:nvPr/>
          </p:nvCxnSpPr>
          <p:spPr>
            <a:xfrm>
              <a:off x="2778457" y="2641912"/>
              <a:ext cx="1632243" cy="0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echte verbindingslijn 51"/>
            <p:cNvCxnSpPr/>
            <p:nvPr/>
          </p:nvCxnSpPr>
          <p:spPr>
            <a:xfrm>
              <a:off x="3268259" y="2340477"/>
              <a:ext cx="1652961" cy="14050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Rechte verbindingslijn 46"/>
            <p:cNvCxnSpPr/>
            <p:nvPr/>
          </p:nvCxnSpPr>
          <p:spPr>
            <a:xfrm>
              <a:off x="2778457" y="2055418"/>
              <a:ext cx="1635584" cy="7121"/>
            </a:xfrm>
            <a:prstGeom prst="line">
              <a:avLst/>
            </a:prstGeom>
            <a:ln w="127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hte verbindingslijn 49"/>
            <p:cNvCxnSpPr/>
            <p:nvPr/>
          </p:nvCxnSpPr>
          <p:spPr>
            <a:xfrm flipV="1">
              <a:off x="4435563" y="2482166"/>
              <a:ext cx="1730862" cy="155790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ep 40"/>
            <p:cNvGrpSpPr/>
            <p:nvPr/>
          </p:nvGrpSpPr>
          <p:grpSpPr>
            <a:xfrm>
              <a:off x="2240691" y="1816531"/>
              <a:ext cx="1800000" cy="1800000"/>
              <a:chOff x="1581665" y="1581664"/>
              <a:chExt cx="1800000" cy="1800000"/>
            </a:xfrm>
            <a:solidFill>
              <a:schemeClr val="accent6">
                <a:lumMod val="20000"/>
                <a:lumOff val="80000"/>
              </a:schemeClr>
            </a:solidFill>
            <a:scene3d>
              <a:camera prst="isometricLeftDown"/>
              <a:lightRig rig="threePt" dir="t"/>
            </a:scene3d>
          </p:grpSpPr>
          <p:sp>
            <p:nvSpPr>
              <p:cNvPr id="75" name="Rechthoek 74"/>
              <p:cNvSpPr/>
              <p:nvPr/>
            </p:nvSpPr>
            <p:spPr>
              <a:xfrm>
                <a:off x="1581665" y="158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6" name="Rechthoek 75"/>
              <p:cNvSpPr/>
              <p:nvPr/>
            </p:nvSpPr>
            <p:spPr>
              <a:xfrm>
                <a:off x="1941665" y="158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7" name="Rechthoek 76"/>
              <p:cNvSpPr/>
              <p:nvPr/>
            </p:nvSpPr>
            <p:spPr>
              <a:xfrm>
                <a:off x="2301665" y="158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8" name="Rechthoek 77"/>
              <p:cNvSpPr/>
              <p:nvPr/>
            </p:nvSpPr>
            <p:spPr>
              <a:xfrm>
                <a:off x="2661665" y="158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9" name="Rechthoek 78"/>
              <p:cNvSpPr/>
              <p:nvPr/>
            </p:nvSpPr>
            <p:spPr>
              <a:xfrm>
                <a:off x="3021665" y="158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0" name="Rechthoek 79"/>
              <p:cNvSpPr/>
              <p:nvPr/>
            </p:nvSpPr>
            <p:spPr>
              <a:xfrm>
                <a:off x="1581665" y="194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1" name="Rechthoek 80"/>
              <p:cNvSpPr/>
              <p:nvPr/>
            </p:nvSpPr>
            <p:spPr>
              <a:xfrm>
                <a:off x="1941665" y="194166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2" name="Rechthoek 81"/>
              <p:cNvSpPr/>
              <p:nvPr/>
            </p:nvSpPr>
            <p:spPr>
              <a:xfrm>
                <a:off x="2301665" y="194166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3" name="Rechthoek 82"/>
              <p:cNvSpPr/>
              <p:nvPr/>
            </p:nvSpPr>
            <p:spPr>
              <a:xfrm>
                <a:off x="2661665" y="194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4" name="Rechthoek 83"/>
              <p:cNvSpPr/>
              <p:nvPr/>
            </p:nvSpPr>
            <p:spPr>
              <a:xfrm>
                <a:off x="3021665" y="194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5" name="Rechthoek 84"/>
              <p:cNvSpPr/>
              <p:nvPr/>
            </p:nvSpPr>
            <p:spPr>
              <a:xfrm>
                <a:off x="1581665" y="230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6" name="Rechthoek 85"/>
              <p:cNvSpPr/>
              <p:nvPr/>
            </p:nvSpPr>
            <p:spPr>
              <a:xfrm>
                <a:off x="1941665" y="230166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7" name="Rechthoek 86"/>
              <p:cNvSpPr/>
              <p:nvPr/>
            </p:nvSpPr>
            <p:spPr>
              <a:xfrm>
                <a:off x="2301665" y="230166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8" name="Rechthoek 87"/>
              <p:cNvSpPr/>
              <p:nvPr/>
            </p:nvSpPr>
            <p:spPr>
              <a:xfrm>
                <a:off x="2661665" y="230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9" name="Rechthoek 88"/>
              <p:cNvSpPr/>
              <p:nvPr/>
            </p:nvSpPr>
            <p:spPr>
              <a:xfrm>
                <a:off x="3021665" y="230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0" name="Rechthoek 89"/>
              <p:cNvSpPr/>
              <p:nvPr/>
            </p:nvSpPr>
            <p:spPr>
              <a:xfrm>
                <a:off x="1581665" y="266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1" name="Rechthoek 90"/>
              <p:cNvSpPr/>
              <p:nvPr/>
            </p:nvSpPr>
            <p:spPr>
              <a:xfrm>
                <a:off x="1941665" y="266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2" name="Rechthoek 91"/>
              <p:cNvSpPr/>
              <p:nvPr/>
            </p:nvSpPr>
            <p:spPr>
              <a:xfrm>
                <a:off x="2301665" y="266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3" name="Rechthoek 92"/>
              <p:cNvSpPr/>
              <p:nvPr/>
            </p:nvSpPr>
            <p:spPr>
              <a:xfrm>
                <a:off x="2661665" y="266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4" name="Rechthoek 93"/>
              <p:cNvSpPr/>
              <p:nvPr/>
            </p:nvSpPr>
            <p:spPr>
              <a:xfrm>
                <a:off x="3021665" y="266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5" name="Rechthoek 94"/>
              <p:cNvSpPr/>
              <p:nvPr/>
            </p:nvSpPr>
            <p:spPr>
              <a:xfrm>
                <a:off x="1581665" y="302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6" name="Rechthoek 95"/>
              <p:cNvSpPr/>
              <p:nvPr/>
            </p:nvSpPr>
            <p:spPr>
              <a:xfrm>
                <a:off x="1941665" y="302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7" name="Rechthoek 96"/>
              <p:cNvSpPr/>
              <p:nvPr/>
            </p:nvSpPr>
            <p:spPr>
              <a:xfrm>
                <a:off x="2301665" y="302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8" name="Rechthoek 97"/>
              <p:cNvSpPr/>
              <p:nvPr/>
            </p:nvSpPr>
            <p:spPr>
              <a:xfrm>
                <a:off x="2661665" y="302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2" name="Rechthoek 101"/>
              <p:cNvSpPr/>
              <p:nvPr/>
            </p:nvSpPr>
            <p:spPr>
              <a:xfrm>
                <a:off x="3021665" y="302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grpSp>
          <p:nvGrpSpPr>
            <p:cNvPr id="42" name="Groep 41"/>
            <p:cNvGrpSpPr/>
            <p:nvPr/>
          </p:nvGrpSpPr>
          <p:grpSpPr>
            <a:xfrm>
              <a:off x="4314247" y="2136267"/>
              <a:ext cx="720000" cy="720000"/>
              <a:chOff x="4341965" y="1941664"/>
              <a:chExt cx="720000" cy="720000"/>
            </a:xfrm>
            <a:solidFill>
              <a:schemeClr val="tx2">
                <a:lumMod val="20000"/>
                <a:lumOff val="80000"/>
              </a:schemeClr>
            </a:solidFill>
            <a:scene3d>
              <a:camera prst="isometricLeftDown"/>
              <a:lightRig rig="threePt" dir="t"/>
            </a:scene3d>
          </p:grpSpPr>
          <p:sp>
            <p:nvSpPr>
              <p:cNvPr id="71" name="Rechthoek 70"/>
              <p:cNvSpPr/>
              <p:nvPr/>
            </p:nvSpPr>
            <p:spPr>
              <a:xfrm>
                <a:off x="4341965" y="1941664"/>
                <a:ext cx="360000" cy="36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4701965" y="1941664"/>
                <a:ext cx="360000" cy="36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3" name="Rechthoek 72"/>
              <p:cNvSpPr/>
              <p:nvPr/>
            </p:nvSpPr>
            <p:spPr>
              <a:xfrm>
                <a:off x="4341965" y="2301664"/>
                <a:ext cx="360000" cy="36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4" name="Rechthoek 73"/>
              <p:cNvSpPr/>
              <p:nvPr/>
            </p:nvSpPr>
            <p:spPr>
              <a:xfrm>
                <a:off x="4701965" y="2301664"/>
                <a:ext cx="360000" cy="36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grpSp>
          <p:nvGrpSpPr>
            <p:cNvPr id="43" name="Groep 42"/>
            <p:cNvGrpSpPr/>
            <p:nvPr/>
          </p:nvGrpSpPr>
          <p:grpSpPr>
            <a:xfrm>
              <a:off x="5587563" y="1998638"/>
              <a:ext cx="1440000" cy="1440000"/>
              <a:chOff x="6155680" y="1761664"/>
              <a:chExt cx="1440000" cy="1440000"/>
            </a:xfrm>
            <a:solidFill>
              <a:schemeClr val="accent6">
                <a:lumMod val="20000"/>
                <a:lumOff val="80000"/>
              </a:schemeClr>
            </a:solidFill>
            <a:scene3d>
              <a:camera prst="isometricLeftDown"/>
              <a:lightRig rig="threePt" dir="t"/>
            </a:scene3d>
          </p:grpSpPr>
          <p:sp>
            <p:nvSpPr>
              <p:cNvPr id="55" name="Rechthoek 54"/>
              <p:cNvSpPr/>
              <p:nvPr/>
            </p:nvSpPr>
            <p:spPr>
              <a:xfrm>
                <a:off x="6155680" y="176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6" name="Rechthoek 55"/>
              <p:cNvSpPr/>
              <p:nvPr/>
            </p:nvSpPr>
            <p:spPr>
              <a:xfrm>
                <a:off x="6515680" y="176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7" name="Rechthoek 56"/>
              <p:cNvSpPr/>
              <p:nvPr/>
            </p:nvSpPr>
            <p:spPr>
              <a:xfrm>
                <a:off x="6875680" y="176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8" name="Rechthoek 57"/>
              <p:cNvSpPr/>
              <p:nvPr/>
            </p:nvSpPr>
            <p:spPr>
              <a:xfrm>
                <a:off x="7235680" y="176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9" name="Rechthoek 58"/>
              <p:cNvSpPr/>
              <p:nvPr/>
            </p:nvSpPr>
            <p:spPr>
              <a:xfrm>
                <a:off x="6155680" y="212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0" name="Rechthoek 59"/>
              <p:cNvSpPr/>
              <p:nvPr/>
            </p:nvSpPr>
            <p:spPr>
              <a:xfrm>
                <a:off x="6515680" y="2121664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1" name="Rechthoek 60"/>
              <p:cNvSpPr/>
              <p:nvPr/>
            </p:nvSpPr>
            <p:spPr>
              <a:xfrm>
                <a:off x="6875680" y="212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2" name="Rechthoek 61"/>
              <p:cNvSpPr/>
              <p:nvPr/>
            </p:nvSpPr>
            <p:spPr>
              <a:xfrm>
                <a:off x="7235680" y="212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3" name="Rechthoek 62"/>
              <p:cNvSpPr/>
              <p:nvPr/>
            </p:nvSpPr>
            <p:spPr>
              <a:xfrm>
                <a:off x="6155680" y="248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4" name="Rechthoek 63"/>
              <p:cNvSpPr/>
              <p:nvPr/>
            </p:nvSpPr>
            <p:spPr>
              <a:xfrm>
                <a:off x="6515680" y="248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5" name="Rechthoek 64"/>
              <p:cNvSpPr/>
              <p:nvPr/>
            </p:nvSpPr>
            <p:spPr>
              <a:xfrm>
                <a:off x="6875680" y="248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6" name="Rechthoek 65"/>
              <p:cNvSpPr/>
              <p:nvPr/>
            </p:nvSpPr>
            <p:spPr>
              <a:xfrm>
                <a:off x="7235680" y="248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7" name="Rechthoek 66"/>
              <p:cNvSpPr/>
              <p:nvPr/>
            </p:nvSpPr>
            <p:spPr>
              <a:xfrm>
                <a:off x="6155680" y="284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8" name="Rechthoek 67"/>
              <p:cNvSpPr/>
              <p:nvPr/>
            </p:nvSpPr>
            <p:spPr>
              <a:xfrm>
                <a:off x="6515680" y="284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69" name="Rechthoek 68"/>
              <p:cNvSpPr/>
              <p:nvPr/>
            </p:nvSpPr>
            <p:spPr>
              <a:xfrm>
                <a:off x="6875680" y="284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0" name="Rechthoek 69"/>
              <p:cNvSpPr/>
              <p:nvPr/>
            </p:nvSpPr>
            <p:spPr>
              <a:xfrm>
                <a:off x="7235680" y="2841664"/>
                <a:ext cx="360000" cy="36000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44" name="Rechthoek 43"/>
            <p:cNvSpPr/>
            <p:nvPr/>
          </p:nvSpPr>
          <p:spPr>
            <a:xfrm>
              <a:off x="2517362" y="3872712"/>
              <a:ext cx="126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 smtClean="0"/>
                <a:t>Input</a:t>
              </a:r>
              <a:endParaRPr lang="nl-NL" sz="1100" b="1" dirty="0"/>
            </a:p>
          </p:txBody>
        </p:sp>
        <p:sp>
          <p:nvSpPr>
            <p:cNvPr id="45" name="Rechthoek 44"/>
            <p:cNvSpPr/>
            <p:nvPr/>
          </p:nvSpPr>
          <p:spPr>
            <a:xfrm>
              <a:off x="4059944" y="3872712"/>
              <a:ext cx="126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 smtClean="0"/>
                <a:t>Filter</a:t>
              </a:r>
              <a:endParaRPr lang="nl-NL" sz="1100" b="1" dirty="0"/>
            </a:p>
          </p:txBody>
        </p:sp>
        <p:sp>
          <p:nvSpPr>
            <p:cNvPr id="46" name="Rechthoek 45"/>
            <p:cNvSpPr/>
            <p:nvPr/>
          </p:nvSpPr>
          <p:spPr>
            <a:xfrm>
              <a:off x="5602526" y="3872712"/>
              <a:ext cx="126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 smtClean="0"/>
                <a:t>Output</a:t>
              </a:r>
              <a:endParaRPr lang="nl-NL" sz="1100" b="1" dirty="0"/>
            </a:p>
          </p:txBody>
        </p:sp>
        <p:cxnSp>
          <p:nvCxnSpPr>
            <p:cNvPr id="48" name="Rechte verbindingslijn 47"/>
            <p:cNvCxnSpPr/>
            <p:nvPr/>
          </p:nvCxnSpPr>
          <p:spPr>
            <a:xfrm>
              <a:off x="4435563" y="2055418"/>
              <a:ext cx="1730862" cy="416543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echte verbindingslijn 48"/>
            <p:cNvCxnSpPr/>
            <p:nvPr/>
          </p:nvCxnSpPr>
          <p:spPr>
            <a:xfrm>
              <a:off x="4939215" y="2348433"/>
              <a:ext cx="1227210" cy="123528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echte verbindingslijn 50"/>
            <p:cNvCxnSpPr/>
            <p:nvPr/>
          </p:nvCxnSpPr>
          <p:spPr>
            <a:xfrm flipV="1">
              <a:off x="4939215" y="2483246"/>
              <a:ext cx="1227210" cy="453870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34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78" y="3005931"/>
            <a:ext cx="3195570" cy="18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140" y="3005931"/>
            <a:ext cx="3195570" cy="18000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78" y="485931"/>
            <a:ext cx="3195570" cy="1800000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30" name="Afbeelding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140" y="485931"/>
            <a:ext cx="3195570" cy="1800000"/>
          </a:xfrm>
          <a:prstGeom prst="rect">
            <a:avLst/>
          </a:prstGeom>
        </p:spPr>
      </p:pic>
      <p:sp>
        <p:nvSpPr>
          <p:cNvPr id="34" name="Rechthoek 33">
            <a:extLst>
              <a:ext uri="{FF2B5EF4-FFF2-40B4-BE49-F238E27FC236}">
                <a16:creationId xmlns:a16="http://schemas.microsoft.com/office/drawing/2014/main" xmlns="" id="{F8D8E43A-6BFA-44F2-914C-7CFFA80EDB5E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Overview</a:t>
            </a:r>
            <a:endParaRPr lang="nl-NL" sz="1400" dirty="0"/>
          </a:p>
        </p:txBody>
      </p:sp>
      <p:sp>
        <p:nvSpPr>
          <p:cNvPr id="35" name="Ovaal 34"/>
          <p:cNvSpPr>
            <a:spLocks noChangeAspect="1"/>
          </p:cNvSpPr>
          <p:nvPr/>
        </p:nvSpPr>
        <p:spPr>
          <a:xfrm>
            <a:off x="1386140" y="125931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 dirty="0" smtClean="0">
                <a:solidFill>
                  <a:schemeClr val="tx1"/>
                </a:solidFill>
              </a:rPr>
              <a:t>1.</a:t>
            </a:r>
            <a:endParaRPr lang="nl-NL" sz="2400" b="1" dirty="0">
              <a:solidFill>
                <a:schemeClr val="tx1"/>
              </a:solidFill>
            </a:endParaRPr>
          </a:p>
        </p:txBody>
      </p:sp>
      <p:sp>
        <p:nvSpPr>
          <p:cNvPr id="36" name="Ovaal 35"/>
          <p:cNvSpPr>
            <a:spLocks noChangeAspect="1"/>
          </p:cNvSpPr>
          <p:nvPr/>
        </p:nvSpPr>
        <p:spPr>
          <a:xfrm>
            <a:off x="6116878" y="125931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 dirty="0">
                <a:solidFill>
                  <a:schemeClr val="tx1"/>
                </a:solidFill>
              </a:rPr>
              <a:t>2</a:t>
            </a:r>
            <a:r>
              <a:rPr lang="nl-NL" sz="2400" b="1" dirty="0" smtClean="0">
                <a:solidFill>
                  <a:schemeClr val="tx1"/>
                </a:solidFill>
              </a:rPr>
              <a:t>.</a:t>
            </a:r>
            <a:endParaRPr lang="nl-NL" sz="2400" b="1" dirty="0">
              <a:solidFill>
                <a:schemeClr val="tx1"/>
              </a:solidFill>
            </a:endParaRPr>
          </a:p>
        </p:txBody>
      </p:sp>
      <p:sp>
        <p:nvSpPr>
          <p:cNvPr id="37" name="Ovaal 36"/>
          <p:cNvSpPr>
            <a:spLocks noChangeAspect="1"/>
          </p:cNvSpPr>
          <p:nvPr/>
        </p:nvSpPr>
        <p:spPr>
          <a:xfrm>
            <a:off x="1386140" y="2645931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 dirty="0">
                <a:solidFill>
                  <a:schemeClr val="tx1"/>
                </a:solidFill>
              </a:rPr>
              <a:t>3</a:t>
            </a:r>
            <a:r>
              <a:rPr lang="nl-NL" sz="2400" b="1" dirty="0" smtClean="0">
                <a:solidFill>
                  <a:schemeClr val="tx1"/>
                </a:solidFill>
              </a:rPr>
              <a:t>.</a:t>
            </a:r>
            <a:endParaRPr lang="nl-NL" sz="2400" b="1" dirty="0">
              <a:solidFill>
                <a:schemeClr val="tx1"/>
              </a:solidFill>
            </a:endParaRPr>
          </a:p>
        </p:txBody>
      </p:sp>
      <p:sp>
        <p:nvSpPr>
          <p:cNvPr id="38" name="Ovaal 37"/>
          <p:cNvSpPr>
            <a:spLocks noChangeAspect="1"/>
          </p:cNvSpPr>
          <p:nvPr/>
        </p:nvSpPr>
        <p:spPr>
          <a:xfrm>
            <a:off x="6137278" y="2645931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 dirty="0" smtClean="0">
                <a:solidFill>
                  <a:schemeClr val="tx1"/>
                </a:solidFill>
              </a:rPr>
              <a:t>4.</a:t>
            </a:r>
            <a:endParaRPr lang="nl-NL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3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Priors</a:t>
            </a:r>
            <a:endParaRPr lang="nl-NL" sz="1400" dirty="0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670455" y="544638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Standard </a:t>
            </a:r>
            <a:r>
              <a:rPr lang="nl-NL" dirty="0" err="1" smtClean="0"/>
              <a:t>Normal</a:t>
            </a:r>
            <a:r>
              <a:rPr lang="nl-NL" dirty="0" smtClean="0"/>
              <a:t> Prior</a:t>
            </a:r>
            <a:endParaRPr lang="nl-NL" dirty="0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6432614" y="544638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Flow-</a:t>
            </a:r>
            <a:r>
              <a:rPr lang="nl-NL" dirty="0" err="1"/>
              <a:t>B</a:t>
            </a:r>
            <a:r>
              <a:rPr lang="nl-NL" dirty="0" err="1" smtClean="0"/>
              <a:t>ased</a:t>
            </a:r>
            <a:r>
              <a:rPr lang="nl-NL" dirty="0" smtClean="0"/>
              <a:t> Prior (</a:t>
            </a:r>
            <a:r>
              <a:rPr lang="nl-NL" dirty="0" err="1" smtClean="0"/>
              <a:t>RealNVP</a:t>
            </a:r>
            <a:r>
              <a:rPr lang="nl-NL" dirty="0" smtClean="0"/>
              <a:t>)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450700" y="1637931"/>
            <a:ext cx="4394891" cy="2681584"/>
            <a:chOff x="450700" y="1637931"/>
            <a:chExt cx="4394891" cy="2681584"/>
          </a:xfrm>
        </p:grpSpPr>
        <p:sp>
          <p:nvSpPr>
            <p:cNvPr id="8" name="Vrije vorm 7"/>
            <p:cNvSpPr/>
            <p:nvPr/>
          </p:nvSpPr>
          <p:spPr>
            <a:xfrm rot="16200000">
              <a:off x="2017008" y="998976"/>
              <a:ext cx="1262275" cy="4394891"/>
            </a:xfrm>
            <a:custGeom>
              <a:avLst/>
              <a:gdLst>
                <a:gd name="connsiteX0" fmla="*/ 0 w 784918"/>
                <a:gd name="connsiteY0" fmla="*/ 0 h 1793082"/>
                <a:gd name="connsiteX1" fmla="*/ 214312 w 784918"/>
                <a:gd name="connsiteY1" fmla="*/ 357188 h 1793082"/>
                <a:gd name="connsiteX2" fmla="*/ 721518 w 784918"/>
                <a:gd name="connsiteY2" fmla="*/ 719138 h 1793082"/>
                <a:gd name="connsiteX3" fmla="*/ 721518 w 784918"/>
                <a:gd name="connsiteY3" fmla="*/ 1004888 h 1793082"/>
                <a:gd name="connsiteX4" fmla="*/ 214312 w 784918"/>
                <a:gd name="connsiteY4" fmla="*/ 1364457 h 1793082"/>
                <a:gd name="connsiteX5" fmla="*/ 2381 w 784918"/>
                <a:gd name="connsiteY5" fmla="*/ 1793082 h 179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918" h="1793082">
                  <a:moveTo>
                    <a:pt x="0" y="0"/>
                  </a:moveTo>
                  <a:cubicBezTo>
                    <a:pt x="47029" y="118666"/>
                    <a:pt x="94059" y="237332"/>
                    <a:pt x="214312" y="357188"/>
                  </a:cubicBezTo>
                  <a:cubicBezTo>
                    <a:pt x="334565" y="477044"/>
                    <a:pt x="636984" y="611188"/>
                    <a:pt x="721518" y="719138"/>
                  </a:cubicBezTo>
                  <a:cubicBezTo>
                    <a:pt x="806052" y="827088"/>
                    <a:pt x="806052" y="897335"/>
                    <a:pt x="721518" y="1004888"/>
                  </a:cubicBezTo>
                  <a:cubicBezTo>
                    <a:pt x="636984" y="1112441"/>
                    <a:pt x="334168" y="1233091"/>
                    <a:pt x="214312" y="1364457"/>
                  </a:cubicBezTo>
                  <a:cubicBezTo>
                    <a:pt x="94456" y="1495823"/>
                    <a:pt x="48418" y="1644452"/>
                    <a:pt x="2381" y="1793082"/>
                  </a:cubicBezTo>
                </a:path>
              </a:pathLst>
            </a:custGeom>
            <a:noFill/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4" name="Rechte verbindingslijn 3"/>
            <p:cNvCxnSpPr>
              <a:stCxn id="8" idx="0"/>
              <a:endCxn id="8" idx="5"/>
            </p:cNvCxnSpPr>
            <p:nvPr/>
          </p:nvCxnSpPr>
          <p:spPr>
            <a:xfrm flipV="1">
              <a:off x="450700" y="3823730"/>
              <a:ext cx="4394891" cy="382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5"/>
            <p:cNvCxnSpPr/>
            <p:nvPr/>
          </p:nvCxnSpPr>
          <p:spPr>
            <a:xfrm>
              <a:off x="2538700" y="1637931"/>
              <a:ext cx="0" cy="218579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met pijl 8"/>
            <p:cNvCxnSpPr/>
            <p:nvPr/>
          </p:nvCxnSpPr>
          <p:spPr>
            <a:xfrm>
              <a:off x="1890700" y="3061068"/>
              <a:ext cx="1296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kstvak 10"/>
            <p:cNvSpPr txBox="1"/>
            <p:nvPr/>
          </p:nvSpPr>
          <p:spPr>
            <a:xfrm>
              <a:off x="2213931" y="395018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>
                  <a:solidFill>
                    <a:schemeClr val="bg1"/>
                  </a:solidFill>
                </a:rPr>
                <a:t>μ</a:t>
              </a:r>
              <a:r>
                <a:rPr lang="nl-NL" b="1" dirty="0" smtClean="0">
                  <a:solidFill>
                    <a:schemeClr val="bg1"/>
                  </a:solidFill>
                </a:rPr>
                <a:t> = 0</a:t>
              </a:r>
              <a:endParaRPr lang="nl-NL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3370583" y="2593064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>
                  <a:solidFill>
                    <a:schemeClr val="bg1"/>
                  </a:solidFill>
                </a:rPr>
                <a:t>δ</a:t>
              </a:r>
              <a:r>
                <a:rPr lang="nl-NL" b="1" dirty="0" smtClean="0">
                  <a:solidFill>
                    <a:schemeClr val="bg1"/>
                  </a:solidFill>
                </a:rPr>
                <a:t> = 1</a:t>
              </a:r>
              <a:endParaRPr lang="nl-NL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ep 17"/>
          <p:cNvGrpSpPr>
            <a:grpSpLocks noChangeAspect="1"/>
          </p:cNvGrpSpPr>
          <p:nvPr/>
        </p:nvGrpSpPr>
        <p:grpSpPr>
          <a:xfrm>
            <a:off x="5495341" y="2185222"/>
            <a:ext cx="4500000" cy="1790092"/>
            <a:chOff x="1111400" y="1922914"/>
            <a:chExt cx="5609650" cy="2231509"/>
          </a:xfrm>
        </p:grpSpPr>
        <p:sp>
          <p:nvSpPr>
            <p:cNvPr id="19" name="Rechthoek 18"/>
            <p:cNvSpPr/>
            <p:nvPr/>
          </p:nvSpPr>
          <p:spPr>
            <a:xfrm>
              <a:off x="1746700" y="1925931"/>
              <a:ext cx="360000" cy="18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PIJL-RECHTS 19"/>
            <p:cNvSpPr/>
            <p:nvPr/>
          </p:nvSpPr>
          <p:spPr>
            <a:xfrm>
              <a:off x="2320545" y="2717112"/>
              <a:ext cx="360000" cy="20663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PIJL-RECHTS 20"/>
            <p:cNvSpPr/>
            <p:nvPr/>
          </p:nvSpPr>
          <p:spPr>
            <a:xfrm>
              <a:off x="5274700" y="2721080"/>
              <a:ext cx="360000" cy="20663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/>
          </p:nvSpPr>
          <p:spPr>
            <a:xfrm>
              <a:off x="5850700" y="1922914"/>
              <a:ext cx="360000" cy="18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Vrije vorm 22"/>
            <p:cNvSpPr/>
            <p:nvPr/>
          </p:nvSpPr>
          <p:spPr>
            <a:xfrm>
              <a:off x="1111400" y="1970610"/>
              <a:ext cx="603043" cy="1755321"/>
            </a:xfrm>
            <a:custGeom>
              <a:avLst/>
              <a:gdLst>
                <a:gd name="connsiteX0" fmla="*/ 524417 w 603043"/>
                <a:gd name="connsiteY0" fmla="*/ 1755321 h 1755321"/>
                <a:gd name="connsiteX1" fmla="*/ 1903 w 603043"/>
                <a:gd name="connsiteY1" fmla="*/ 1494064 h 1755321"/>
                <a:gd name="connsiteX2" fmla="*/ 459103 w 603043"/>
                <a:gd name="connsiteY2" fmla="*/ 1322614 h 1755321"/>
                <a:gd name="connsiteX3" fmla="*/ 491760 w 603043"/>
                <a:gd name="connsiteY3" fmla="*/ 1085850 h 1755321"/>
                <a:gd name="connsiteX4" fmla="*/ 157024 w 603043"/>
                <a:gd name="connsiteY4" fmla="*/ 1004207 h 1755321"/>
                <a:gd name="connsiteX5" fmla="*/ 361131 w 603043"/>
                <a:gd name="connsiteY5" fmla="*/ 963386 h 1755321"/>
                <a:gd name="connsiteX6" fmla="*/ 1903 w 603043"/>
                <a:gd name="connsiteY6" fmla="*/ 857250 h 1755321"/>
                <a:gd name="connsiteX7" fmla="*/ 548910 w 603043"/>
                <a:gd name="connsiteY7" fmla="*/ 726621 h 1755321"/>
                <a:gd name="connsiteX8" fmla="*/ 279488 w 603043"/>
                <a:gd name="connsiteY8" fmla="*/ 547007 h 1755321"/>
                <a:gd name="connsiteX9" fmla="*/ 483596 w 603043"/>
                <a:gd name="connsiteY9" fmla="*/ 498021 h 1755321"/>
                <a:gd name="connsiteX10" fmla="*/ 516253 w 603043"/>
                <a:gd name="connsiteY10" fmla="*/ 0 h 175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3043" h="1755321">
                  <a:moveTo>
                    <a:pt x="524417" y="1755321"/>
                  </a:moveTo>
                  <a:cubicBezTo>
                    <a:pt x="268603" y="1660751"/>
                    <a:pt x="12789" y="1566182"/>
                    <a:pt x="1903" y="1494064"/>
                  </a:cubicBezTo>
                  <a:cubicBezTo>
                    <a:pt x="-8983" y="1421946"/>
                    <a:pt x="377460" y="1390650"/>
                    <a:pt x="459103" y="1322614"/>
                  </a:cubicBezTo>
                  <a:cubicBezTo>
                    <a:pt x="540746" y="1254578"/>
                    <a:pt x="542106" y="1138918"/>
                    <a:pt x="491760" y="1085850"/>
                  </a:cubicBezTo>
                  <a:cubicBezTo>
                    <a:pt x="441414" y="1032782"/>
                    <a:pt x="178796" y="1024618"/>
                    <a:pt x="157024" y="1004207"/>
                  </a:cubicBezTo>
                  <a:cubicBezTo>
                    <a:pt x="135252" y="983796"/>
                    <a:pt x="386984" y="987879"/>
                    <a:pt x="361131" y="963386"/>
                  </a:cubicBezTo>
                  <a:cubicBezTo>
                    <a:pt x="335278" y="938893"/>
                    <a:pt x="-29394" y="896711"/>
                    <a:pt x="1903" y="857250"/>
                  </a:cubicBezTo>
                  <a:cubicBezTo>
                    <a:pt x="33199" y="817789"/>
                    <a:pt x="502646" y="778328"/>
                    <a:pt x="548910" y="726621"/>
                  </a:cubicBezTo>
                  <a:cubicBezTo>
                    <a:pt x="595174" y="674914"/>
                    <a:pt x="290374" y="585107"/>
                    <a:pt x="279488" y="547007"/>
                  </a:cubicBezTo>
                  <a:cubicBezTo>
                    <a:pt x="268602" y="508907"/>
                    <a:pt x="444135" y="589189"/>
                    <a:pt x="483596" y="498021"/>
                  </a:cubicBezTo>
                  <a:cubicBezTo>
                    <a:pt x="523057" y="406853"/>
                    <a:pt x="710835" y="530678"/>
                    <a:pt x="516253" y="0"/>
                  </a:cubicBezTo>
                </a:path>
              </a:pathLst>
            </a:cu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Vrije vorm 23"/>
            <p:cNvSpPr/>
            <p:nvPr/>
          </p:nvSpPr>
          <p:spPr>
            <a:xfrm>
              <a:off x="6217050" y="1925931"/>
              <a:ext cx="504000" cy="1793082"/>
            </a:xfrm>
            <a:custGeom>
              <a:avLst/>
              <a:gdLst>
                <a:gd name="connsiteX0" fmla="*/ 0 w 784918"/>
                <a:gd name="connsiteY0" fmla="*/ 0 h 1793082"/>
                <a:gd name="connsiteX1" fmla="*/ 214312 w 784918"/>
                <a:gd name="connsiteY1" fmla="*/ 357188 h 1793082"/>
                <a:gd name="connsiteX2" fmla="*/ 721518 w 784918"/>
                <a:gd name="connsiteY2" fmla="*/ 719138 h 1793082"/>
                <a:gd name="connsiteX3" fmla="*/ 721518 w 784918"/>
                <a:gd name="connsiteY3" fmla="*/ 1004888 h 1793082"/>
                <a:gd name="connsiteX4" fmla="*/ 214312 w 784918"/>
                <a:gd name="connsiteY4" fmla="*/ 1364457 h 1793082"/>
                <a:gd name="connsiteX5" fmla="*/ 2381 w 784918"/>
                <a:gd name="connsiteY5" fmla="*/ 1793082 h 179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918" h="1793082">
                  <a:moveTo>
                    <a:pt x="0" y="0"/>
                  </a:moveTo>
                  <a:cubicBezTo>
                    <a:pt x="47029" y="118666"/>
                    <a:pt x="94059" y="237332"/>
                    <a:pt x="214312" y="357188"/>
                  </a:cubicBezTo>
                  <a:cubicBezTo>
                    <a:pt x="334565" y="477044"/>
                    <a:pt x="636984" y="611188"/>
                    <a:pt x="721518" y="719138"/>
                  </a:cubicBezTo>
                  <a:cubicBezTo>
                    <a:pt x="806052" y="827088"/>
                    <a:pt x="806052" y="897335"/>
                    <a:pt x="721518" y="1004888"/>
                  </a:cubicBezTo>
                  <a:cubicBezTo>
                    <a:pt x="636984" y="1112441"/>
                    <a:pt x="334168" y="1233091"/>
                    <a:pt x="214312" y="1364457"/>
                  </a:cubicBezTo>
                  <a:cubicBezTo>
                    <a:pt x="94456" y="1495823"/>
                    <a:pt x="48418" y="1644452"/>
                    <a:pt x="2381" y="1793082"/>
                  </a:cubicBezTo>
                </a:path>
              </a:pathLst>
            </a:cu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hthoek 24"/>
            <p:cNvSpPr/>
            <p:nvPr/>
          </p:nvSpPr>
          <p:spPr>
            <a:xfrm>
              <a:off x="451594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Z</a:t>
              </a:r>
              <a:r>
                <a:rPr lang="nl-NL" baseline="-25000" dirty="0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>
              <a:off x="397502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Y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hoek 26"/>
            <p:cNvSpPr/>
            <p:nvPr/>
          </p:nvSpPr>
          <p:spPr>
            <a:xfrm>
              <a:off x="3435897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8" name="Rechthoek 27"/>
            <p:cNvSpPr/>
            <p:nvPr/>
          </p:nvSpPr>
          <p:spPr>
            <a:xfrm>
              <a:off x="289407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X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hthoek 28"/>
            <p:cNvSpPr/>
            <p:nvPr/>
          </p:nvSpPr>
          <p:spPr>
            <a:xfrm>
              <a:off x="451594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Z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>
              <a:off x="397502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Y</a:t>
              </a:r>
              <a:r>
                <a:rPr lang="nl-NL" baseline="-25000" dirty="0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hthoek 30"/>
            <p:cNvSpPr/>
            <p:nvPr/>
          </p:nvSpPr>
          <p:spPr>
            <a:xfrm>
              <a:off x="3435897" y="2831922"/>
              <a:ext cx="540000" cy="90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f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289407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X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3" name="PIJL-RECHTS 32"/>
            <p:cNvSpPr/>
            <p:nvPr/>
          </p:nvSpPr>
          <p:spPr>
            <a:xfrm>
              <a:off x="3345897" y="2375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PIJL-RECHTS 33"/>
            <p:cNvSpPr/>
            <p:nvPr/>
          </p:nvSpPr>
          <p:spPr>
            <a:xfrm>
              <a:off x="3884100" y="2375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PIJL-RECHTS 34"/>
            <p:cNvSpPr/>
            <p:nvPr/>
          </p:nvSpPr>
          <p:spPr>
            <a:xfrm>
              <a:off x="3345897" y="3239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PIJL-RECHTS 35"/>
            <p:cNvSpPr/>
            <p:nvPr/>
          </p:nvSpPr>
          <p:spPr>
            <a:xfrm>
              <a:off x="3891503" y="3239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PIJL-RECHTS 36"/>
            <p:cNvSpPr/>
            <p:nvPr/>
          </p:nvSpPr>
          <p:spPr>
            <a:xfrm rot="18971561">
              <a:off x="4380020" y="2795923"/>
              <a:ext cx="27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PIJL-RECHTS 37"/>
            <p:cNvSpPr/>
            <p:nvPr/>
          </p:nvSpPr>
          <p:spPr>
            <a:xfrm rot="2874421">
              <a:off x="4385158" y="2805422"/>
              <a:ext cx="27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PIJL-RECHTS 38"/>
            <p:cNvSpPr/>
            <p:nvPr/>
          </p:nvSpPr>
          <p:spPr>
            <a:xfrm rot="5400000">
              <a:off x="3615459" y="2795922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/>
            <p:cNvSpPr/>
            <p:nvPr/>
          </p:nvSpPr>
          <p:spPr>
            <a:xfrm>
              <a:off x="1566700" y="3973310"/>
              <a:ext cx="72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smtClean="0"/>
                <a:t>Input</a:t>
              </a:r>
              <a:endParaRPr lang="nl-NL" sz="900" b="1" dirty="0"/>
            </a:p>
          </p:txBody>
        </p:sp>
        <p:sp>
          <p:nvSpPr>
            <p:cNvPr id="41" name="Rechthoek 40"/>
            <p:cNvSpPr/>
            <p:nvPr/>
          </p:nvSpPr>
          <p:spPr>
            <a:xfrm>
              <a:off x="5670700" y="3973310"/>
              <a:ext cx="72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smtClean="0"/>
                <a:t>Output</a:t>
              </a:r>
              <a:endParaRPr lang="nl-NL" sz="900" b="1" dirty="0"/>
            </a:p>
          </p:txBody>
        </p:sp>
        <p:sp>
          <p:nvSpPr>
            <p:cNvPr id="42" name="Rechthoek 41"/>
            <p:cNvSpPr/>
            <p:nvPr/>
          </p:nvSpPr>
          <p:spPr>
            <a:xfrm>
              <a:off x="2903300" y="3969891"/>
              <a:ext cx="99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err="1" smtClean="0"/>
                <a:t>Coupling</a:t>
              </a:r>
              <a:endParaRPr lang="nl-NL" sz="900" b="1" dirty="0"/>
            </a:p>
          </p:txBody>
        </p:sp>
        <p:sp>
          <p:nvSpPr>
            <p:cNvPr id="43" name="Rechthoek 42"/>
            <p:cNvSpPr/>
            <p:nvPr/>
          </p:nvSpPr>
          <p:spPr>
            <a:xfrm>
              <a:off x="4064100" y="3974423"/>
              <a:ext cx="99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err="1" smtClean="0"/>
                <a:t>Permutation</a:t>
              </a:r>
              <a:endParaRPr lang="nl-NL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793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Priors</a:t>
            </a:r>
            <a:endParaRPr lang="nl-NL" sz="1400" dirty="0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670455" y="544638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Standard </a:t>
            </a:r>
            <a:r>
              <a:rPr lang="nl-NL" dirty="0" err="1" smtClean="0"/>
              <a:t>Normal</a:t>
            </a:r>
            <a:r>
              <a:rPr lang="nl-NL" dirty="0" smtClean="0"/>
              <a:t> Prior</a:t>
            </a:r>
            <a:endParaRPr lang="nl-NL" dirty="0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6432614" y="544638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Flow-</a:t>
            </a:r>
            <a:r>
              <a:rPr lang="nl-NL" dirty="0" err="1"/>
              <a:t>B</a:t>
            </a:r>
            <a:r>
              <a:rPr lang="nl-NL" dirty="0" err="1" smtClean="0"/>
              <a:t>ased</a:t>
            </a:r>
            <a:r>
              <a:rPr lang="nl-NL" dirty="0" smtClean="0"/>
              <a:t> Prior (</a:t>
            </a:r>
            <a:r>
              <a:rPr lang="nl-NL" dirty="0" err="1" smtClean="0"/>
              <a:t>RealNVP</a:t>
            </a:r>
            <a:r>
              <a:rPr lang="nl-NL" dirty="0" smtClean="0"/>
              <a:t>)</a:t>
            </a:r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450700" y="1637931"/>
            <a:ext cx="4394891" cy="2681584"/>
            <a:chOff x="450700" y="1637931"/>
            <a:chExt cx="4394891" cy="2681584"/>
          </a:xfrm>
        </p:grpSpPr>
        <p:sp>
          <p:nvSpPr>
            <p:cNvPr id="8" name="Vrije vorm 7"/>
            <p:cNvSpPr/>
            <p:nvPr/>
          </p:nvSpPr>
          <p:spPr>
            <a:xfrm rot="16200000">
              <a:off x="2017008" y="998976"/>
              <a:ext cx="1262275" cy="4394891"/>
            </a:xfrm>
            <a:custGeom>
              <a:avLst/>
              <a:gdLst>
                <a:gd name="connsiteX0" fmla="*/ 0 w 784918"/>
                <a:gd name="connsiteY0" fmla="*/ 0 h 1793082"/>
                <a:gd name="connsiteX1" fmla="*/ 214312 w 784918"/>
                <a:gd name="connsiteY1" fmla="*/ 357188 h 1793082"/>
                <a:gd name="connsiteX2" fmla="*/ 721518 w 784918"/>
                <a:gd name="connsiteY2" fmla="*/ 719138 h 1793082"/>
                <a:gd name="connsiteX3" fmla="*/ 721518 w 784918"/>
                <a:gd name="connsiteY3" fmla="*/ 1004888 h 1793082"/>
                <a:gd name="connsiteX4" fmla="*/ 214312 w 784918"/>
                <a:gd name="connsiteY4" fmla="*/ 1364457 h 1793082"/>
                <a:gd name="connsiteX5" fmla="*/ 2381 w 784918"/>
                <a:gd name="connsiteY5" fmla="*/ 1793082 h 179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918" h="1793082">
                  <a:moveTo>
                    <a:pt x="0" y="0"/>
                  </a:moveTo>
                  <a:cubicBezTo>
                    <a:pt x="47029" y="118666"/>
                    <a:pt x="94059" y="237332"/>
                    <a:pt x="214312" y="357188"/>
                  </a:cubicBezTo>
                  <a:cubicBezTo>
                    <a:pt x="334565" y="477044"/>
                    <a:pt x="636984" y="611188"/>
                    <a:pt x="721518" y="719138"/>
                  </a:cubicBezTo>
                  <a:cubicBezTo>
                    <a:pt x="806052" y="827088"/>
                    <a:pt x="806052" y="897335"/>
                    <a:pt x="721518" y="1004888"/>
                  </a:cubicBezTo>
                  <a:cubicBezTo>
                    <a:pt x="636984" y="1112441"/>
                    <a:pt x="334168" y="1233091"/>
                    <a:pt x="214312" y="1364457"/>
                  </a:cubicBezTo>
                  <a:cubicBezTo>
                    <a:pt x="94456" y="1495823"/>
                    <a:pt x="48418" y="1644452"/>
                    <a:pt x="2381" y="1793082"/>
                  </a:cubicBezTo>
                </a:path>
              </a:pathLst>
            </a:custGeom>
            <a:noFill/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4" name="Rechte verbindingslijn 3"/>
            <p:cNvCxnSpPr>
              <a:stCxn id="8" idx="0"/>
              <a:endCxn id="8" idx="5"/>
            </p:cNvCxnSpPr>
            <p:nvPr/>
          </p:nvCxnSpPr>
          <p:spPr>
            <a:xfrm flipV="1">
              <a:off x="450700" y="3823730"/>
              <a:ext cx="4394891" cy="382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5"/>
            <p:cNvCxnSpPr/>
            <p:nvPr/>
          </p:nvCxnSpPr>
          <p:spPr>
            <a:xfrm>
              <a:off x="2538700" y="1637931"/>
              <a:ext cx="0" cy="218579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met pijl 8"/>
            <p:cNvCxnSpPr/>
            <p:nvPr/>
          </p:nvCxnSpPr>
          <p:spPr>
            <a:xfrm>
              <a:off x="1890700" y="3061068"/>
              <a:ext cx="1296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kstvak 10"/>
            <p:cNvSpPr txBox="1"/>
            <p:nvPr/>
          </p:nvSpPr>
          <p:spPr>
            <a:xfrm>
              <a:off x="2213931" y="395018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>
                  <a:solidFill>
                    <a:schemeClr val="bg1"/>
                  </a:solidFill>
                </a:rPr>
                <a:t>μ</a:t>
              </a:r>
              <a:r>
                <a:rPr lang="nl-NL" b="1" dirty="0" smtClean="0">
                  <a:solidFill>
                    <a:schemeClr val="bg1"/>
                  </a:solidFill>
                </a:rPr>
                <a:t> = 0</a:t>
              </a:r>
              <a:endParaRPr lang="nl-NL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3370583" y="2593064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>
                  <a:solidFill>
                    <a:schemeClr val="bg1"/>
                  </a:solidFill>
                </a:rPr>
                <a:t>δ</a:t>
              </a:r>
              <a:r>
                <a:rPr lang="nl-NL" b="1" dirty="0" smtClean="0">
                  <a:solidFill>
                    <a:schemeClr val="bg1"/>
                  </a:solidFill>
                </a:rPr>
                <a:t> = 1</a:t>
              </a:r>
              <a:endParaRPr lang="nl-NL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ep 17"/>
          <p:cNvGrpSpPr>
            <a:grpSpLocks noChangeAspect="1"/>
          </p:cNvGrpSpPr>
          <p:nvPr/>
        </p:nvGrpSpPr>
        <p:grpSpPr>
          <a:xfrm>
            <a:off x="5495341" y="2185222"/>
            <a:ext cx="4500000" cy="1790092"/>
            <a:chOff x="1111400" y="1922914"/>
            <a:chExt cx="5609650" cy="2231509"/>
          </a:xfrm>
        </p:grpSpPr>
        <p:sp>
          <p:nvSpPr>
            <p:cNvPr id="19" name="Rechthoek 18"/>
            <p:cNvSpPr/>
            <p:nvPr/>
          </p:nvSpPr>
          <p:spPr>
            <a:xfrm>
              <a:off x="1746700" y="1925931"/>
              <a:ext cx="360000" cy="18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PIJL-RECHTS 19"/>
            <p:cNvSpPr/>
            <p:nvPr/>
          </p:nvSpPr>
          <p:spPr>
            <a:xfrm>
              <a:off x="2320545" y="2717112"/>
              <a:ext cx="360000" cy="20663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PIJL-RECHTS 20"/>
            <p:cNvSpPr/>
            <p:nvPr/>
          </p:nvSpPr>
          <p:spPr>
            <a:xfrm>
              <a:off x="5274700" y="2721080"/>
              <a:ext cx="360000" cy="20663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/>
          </p:nvSpPr>
          <p:spPr>
            <a:xfrm>
              <a:off x="5850700" y="1922914"/>
              <a:ext cx="360000" cy="18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Vrije vorm 22"/>
            <p:cNvSpPr/>
            <p:nvPr/>
          </p:nvSpPr>
          <p:spPr>
            <a:xfrm>
              <a:off x="1111400" y="1970610"/>
              <a:ext cx="603043" cy="1755321"/>
            </a:xfrm>
            <a:custGeom>
              <a:avLst/>
              <a:gdLst>
                <a:gd name="connsiteX0" fmla="*/ 524417 w 603043"/>
                <a:gd name="connsiteY0" fmla="*/ 1755321 h 1755321"/>
                <a:gd name="connsiteX1" fmla="*/ 1903 w 603043"/>
                <a:gd name="connsiteY1" fmla="*/ 1494064 h 1755321"/>
                <a:gd name="connsiteX2" fmla="*/ 459103 w 603043"/>
                <a:gd name="connsiteY2" fmla="*/ 1322614 h 1755321"/>
                <a:gd name="connsiteX3" fmla="*/ 491760 w 603043"/>
                <a:gd name="connsiteY3" fmla="*/ 1085850 h 1755321"/>
                <a:gd name="connsiteX4" fmla="*/ 157024 w 603043"/>
                <a:gd name="connsiteY4" fmla="*/ 1004207 h 1755321"/>
                <a:gd name="connsiteX5" fmla="*/ 361131 w 603043"/>
                <a:gd name="connsiteY5" fmla="*/ 963386 h 1755321"/>
                <a:gd name="connsiteX6" fmla="*/ 1903 w 603043"/>
                <a:gd name="connsiteY6" fmla="*/ 857250 h 1755321"/>
                <a:gd name="connsiteX7" fmla="*/ 548910 w 603043"/>
                <a:gd name="connsiteY7" fmla="*/ 726621 h 1755321"/>
                <a:gd name="connsiteX8" fmla="*/ 279488 w 603043"/>
                <a:gd name="connsiteY8" fmla="*/ 547007 h 1755321"/>
                <a:gd name="connsiteX9" fmla="*/ 483596 w 603043"/>
                <a:gd name="connsiteY9" fmla="*/ 498021 h 1755321"/>
                <a:gd name="connsiteX10" fmla="*/ 516253 w 603043"/>
                <a:gd name="connsiteY10" fmla="*/ 0 h 175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3043" h="1755321">
                  <a:moveTo>
                    <a:pt x="524417" y="1755321"/>
                  </a:moveTo>
                  <a:cubicBezTo>
                    <a:pt x="268603" y="1660751"/>
                    <a:pt x="12789" y="1566182"/>
                    <a:pt x="1903" y="1494064"/>
                  </a:cubicBezTo>
                  <a:cubicBezTo>
                    <a:pt x="-8983" y="1421946"/>
                    <a:pt x="377460" y="1390650"/>
                    <a:pt x="459103" y="1322614"/>
                  </a:cubicBezTo>
                  <a:cubicBezTo>
                    <a:pt x="540746" y="1254578"/>
                    <a:pt x="542106" y="1138918"/>
                    <a:pt x="491760" y="1085850"/>
                  </a:cubicBezTo>
                  <a:cubicBezTo>
                    <a:pt x="441414" y="1032782"/>
                    <a:pt x="178796" y="1024618"/>
                    <a:pt x="157024" y="1004207"/>
                  </a:cubicBezTo>
                  <a:cubicBezTo>
                    <a:pt x="135252" y="983796"/>
                    <a:pt x="386984" y="987879"/>
                    <a:pt x="361131" y="963386"/>
                  </a:cubicBezTo>
                  <a:cubicBezTo>
                    <a:pt x="335278" y="938893"/>
                    <a:pt x="-29394" y="896711"/>
                    <a:pt x="1903" y="857250"/>
                  </a:cubicBezTo>
                  <a:cubicBezTo>
                    <a:pt x="33199" y="817789"/>
                    <a:pt x="502646" y="778328"/>
                    <a:pt x="548910" y="726621"/>
                  </a:cubicBezTo>
                  <a:cubicBezTo>
                    <a:pt x="595174" y="674914"/>
                    <a:pt x="290374" y="585107"/>
                    <a:pt x="279488" y="547007"/>
                  </a:cubicBezTo>
                  <a:cubicBezTo>
                    <a:pt x="268602" y="508907"/>
                    <a:pt x="444135" y="589189"/>
                    <a:pt x="483596" y="498021"/>
                  </a:cubicBezTo>
                  <a:cubicBezTo>
                    <a:pt x="523057" y="406853"/>
                    <a:pt x="710835" y="530678"/>
                    <a:pt x="516253" y="0"/>
                  </a:cubicBezTo>
                </a:path>
              </a:pathLst>
            </a:cu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Vrije vorm 23"/>
            <p:cNvSpPr/>
            <p:nvPr/>
          </p:nvSpPr>
          <p:spPr>
            <a:xfrm>
              <a:off x="6217050" y="1925931"/>
              <a:ext cx="504000" cy="1793082"/>
            </a:xfrm>
            <a:custGeom>
              <a:avLst/>
              <a:gdLst>
                <a:gd name="connsiteX0" fmla="*/ 0 w 784918"/>
                <a:gd name="connsiteY0" fmla="*/ 0 h 1793082"/>
                <a:gd name="connsiteX1" fmla="*/ 214312 w 784918"/>
                <a:gd name="connsiteY1" fmla="*/ 357188 h 1793082"/>
                <a:gd name="connsiteX2" fmla="*/ 721518 w 784918"/>
                <a:gd name="connsiteY2" fmla="*/ 719138 h 1793082"/>
                <a:gd name="connsiteX3" fmla="*/ 721518 w 784918"/>
                <a:gd name="connsiteY3" fmla="*/ 1004888 h 1793082"/>
                <a:gd name="connsiteX4" fmla="*/ 214312 w 784918"/>
                <a:gd name="connsiteY4" fmla="*/ 1364457 h 1793082"/>
                <a:gd name="connsiteX5" fmla="*/ 2381 w 784918"/>
                <a:gd name="connsiteY5" fmla="*/ 1793082 h 179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918" h="1793082">
                  <a:moveTo>
                    <a:pt x="0" y="0"/>
                  </a:moveTo>
                  <a:cubicBezTo>
                    <a:pt x="47029" y="118666"/>
                    <a:pt x="94059" y="237332"/>
                    <a:pt x="214312" y="357188"/>
                  </a:cubicBezTo>
                  <a:cubicBezTo>
                    <a:pt x="334565" y="477044"/>
                    <a:pt x="636984" y="611188"/>
                    <a:pt x="721518" y="719138"/>
                  </a:cubicBezTo>
                  <a:cubicBezTo>
                    <a:pt x="806052" y="827088"/>
                    <a:pt x="806052" y="897335"/>
                    <a:pt x="721518" y="1004888"/>
                  </a:cubicBezTo>
                  <a:cubicBezTo>
                    <a:pt x="636984" y="1112441"/>
                    <a:pt x="334168" y="1233091"/>
                    <a:pt x="214312" y="1364457"/>
                  </a:cubicBezTo>
                  <a:cubicBezTo>
                    <a:pt x="94456" y="1495823"/>
                    <a:pt x="48418" y="1644452"/>
                    <a:pt x="2381" y="1793082"/>
                  </a:cubicBezTo>
                </a:path>
              </a:pathLst>
            </a:cu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hthoek 24"/>
            <p:cNvSpPr/>
            <p:nvPr/>
          </p:nvSpPr>
          <p:spPr>
            <a:xfrm>
              <a:off x="451594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Z</a:t>
              </a:r>
              <a:r>
                <a:rPr lang="nl-NL" baseline="-25000" dirty="0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>
              <a:off x="397502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Y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hoek 26"/>
            <p:cNvSpPr/>
            <p:nvPr/>
          </p:nvSpPr>
          <p:spPr>
            <a:xfrm>
              <a:off x="3435897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8" name="Rechthoek 27"/>
            <p:cNvSpPr/>
            <p:nvPr/>
          </p:nvSpPr>
          <p:spPr>
            <a:xfrm>
              <a:off x="289407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X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hthoek 28"/>
            <p:cNvSpPr/>
            <p:nvPr/>
          </p:nvSpPr>
          <p:spPr>
            <a:xfrm>
              <a:off x="451594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Z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>
              <a:off x="397502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Y</a:t>
              </a:r>
              <a:r>
                <a:rPr lang="nl-NL" baseline="-25000" dirty="0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hthoek 30"/>
            <p:cNvSpPr/>
            <p:nvPr/>
          </p:nvSpPr>
          <p:spPr>
            <a:xfrm>
              <a:off x="3435897" y="2831922"/>
              <a:ext cx="540000" cy="90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f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289407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X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3" name="PIJL-RECHTS 32"/>
            <p:cNvSpPr/>
            <p:nvPr/>
          </p:nvSpPr>
          <p:spPr>
            <a:xfrm>
              <a:off x="3345897" y="2375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PIJL-RECHTS 33"/>
            <p:cNvSpPr/>
            <p:nvPr/>
          </p:nvSpPr>
          <p:spPr>
            <a:xfrm>
              <a:off x="3884100" y="2375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PIJL-RECHTS 34"/>
            <p:cNvSpPr/>
            <p:nvPr/>
          </p:nvSpPr>
          <p:spPr>
            <a:xfrm>
              <a:off x="3345897" y="3239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PIJL-RECHTS 35"/>
            <p:cNvSpPr/>
            <p:nvPr/>
          </p:nvSpPr>
          <p:spPr>
            <a:xfrm>
              <a:off x="3891503" y="3239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PIJL-RECHTS 36"/>
            <p:cNvSpPr/>
            <p:nvPr/>
          </p:nvSpPr>
          <p:spPr>
            <a:xfrm rot="18971561">
              <a:off x="4380020" y="2795923"/>
              <a:ext cx="27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PIJL-RECHTS 37"/>
            <p:cNvSpPr/>
            <p:nvPr/>
          </p:nvSpPr>
          <p:spPr>
            <a:xfrm rot="2874421">
              <a:off x="4385158" y="2805422"/>
              <a:ext cx="27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PIJL-RECHTS 38"/>
            <p:cNvSpPr/>
            <p:nvPr/>
          </p:nvSpPr>
          <p:spPr>
            <a:xfrm rot="5400000">
              <a:off x="3615459" y="2795922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/>
            <p:cNvSpPr/>
            <p:nvPr/>
          </p:nvSpPr>
          <p:spPr>
            <a:xfrm>
              <a:off x="1566700" y="3973310"/>
              <a:ext cx="72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smtClean="0"/>
                <a:t>Input</a:t>
              </a:r>
              <a:endParaRPr lang="nl-NL" sz="900" b="1" dirty="0"/>
            </a:p>
          </p:txBody>
        </p:sp>
        <p:sp>
          <p:nvSpPr>
            <p:cNvPr id="41" name="Rechthoek 40"/>
            <p:cNvSpPr/>
            <p:nvPr/>
          </p:nvSpPr>
          <p:spPr>
            <a:xfrm>
              <a:off x="5670700" y="3973310"/>
              <a:ext cx="72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smtClean="0"/>
                <a:t>Output</a:t>
              </a:r>
              <a:endParaRPr lang="nl-NL" sz="900" b="1" dirty="0"/>
            </a:p>
          </p:txBody>
        </p:sp>
        <p:sp>
          <p:nvSpPr>
            <p:cNvPr id="42" name="Rechthoek 41"/>
            <p:cNvSpPr/>
            <p:nvPr/>
          </p:nvSpPr>
          <p:spPr>
            <a:xfrm>
              <a:off x="2903300" y="3969891"/>
              <a:ext cx="99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err="1" smtClean="0"/>
                <a:t>Coupling</a:t>
              </a:r>
              <a:endParaRPr lang="nl-NL" sz="900" b="1" dirty="0"/>
            </a:p>
          </p:txBody>
        </p:sp>
        <p:sp>
          <p:nvSpPr>
            <p:cNvPr id="43" name="Rechthoek 42"/>
            <p:cNvSpPr/>
            <p:nvPr/>
          </p:nvSpPr>
          <p:spPr>
            <a:xfrm>
              <a:off x="4064100" y="3974423"/>
              <a:ext cx="99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err="1" smtClean="0"/>
                <a:t>Permutation</a:t>
              </a:r>
              <a:endParaRPr lang="nl-NL" sz="900" b="1" dirty="0"/>
            </a:p>
          </p:txBody>
        </p:sp>
      </p:grpSp>
      <p:sp>
        <p:nvSpPr>
          <p:cNvPr id="2" name="Tekstvak 1"/>
          <p:cNvSpPr txBox="1"/>
          <p:nvPr/>
        </p:nvSpPr>
        <p:spPr>
          <a:xfrm rot="19883844">
            <a:off x="2353879" y="3668648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rgbClr val="FF0000"/>
                </a:solidFill>
                <a:latin typeface="Tempus Sans ITC" panose="04020404030D07020202" pitchFamily="82" charset="0"/>
              </a:rPr>
              <a:t>No </a:t>
            </a:r>
            <a:r>
              <a:rPr lang="nl-NL" sz="2400" b="1" dirty="0" err="1" smtClean="0">
                <a:solidFill>
                  <a:srgbClr val="FF0000"/>
                </a:solidFill>
                <a:latin typeface="Tempus Sans ITC" panose="04020404030D07020202" pitchFamily="82" charset="0"/>
              </a:rPr>
              <a:t>Trainable</a:t>
            </a:r>
            <a:r>
              <a:rPr lang="nl-NL" b="1" dirty="0" smtClean="0">
                <a:solidFill>
                  <a:srgbClr val="FF0000"/>
                </a:solidFill>
                <a:latin typeface="Tempus Sans ITC" panose="04020404030D07020202" pitchFamily="82" charset="0"/>
              </a:rPr>
              <a:t> Parameters!</a:t>
            </a:r>
            <a:endParaRPr lang="nl-NL" b="1" dirty="0">
              <a:solidFill>
                <a:srgbClr val="FF0000"/>
              </a:solidFill>
              <a:latin typeface="Tempus Sans ITC" panose="04020404030D07020202" pitchFamily="82" charset="0"/>
            </a:endParaRPr>
          </a:p>
        </p:txBody>
      </p:sp>
      <p:sp>
        <p:nvSpPr>
          <p:cNvPr id="44" name="Tekstvak 43"/>
          <p:cNvSpPr txBox="1"/>
          <p:nvPr/>
        </p:nvSpPr>
        <p:spPr>
          <a:xfrm>
            <a:off x="6571026" y="4319515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 smtClean="0">
                <a:solidFill>
                  <a:srgbClr val="00B050"/>
                </a:solidFill>
                <a:latin typeface="Tempus Sans ITC" panose="04020404030D07020202" pitchFamily="82" charset="0"/>
              </a:rPr>
              <a:t>Contains</a:t>
            </a:r>
            <a:r>
              <a:rPr lang="nl-NL" b="1" dirty="0" smtClean="0">
                <a:solidFill>
                  <a:srgbClr val="00B050"/>
                </a:solidFill>
                <a:latin typeface="Tempus Sans ITC" panose="04020404030D07020202" pitchFamily="82" charset="0"/>
              </a:rPr>
              <a:t> </a:t>
            </a:r>
            <a:r>
              <a:rPr lang="nl-NL" b="1" dirty="0" err="1">
                <a:solidFill>
                  <a:srgbClr val="00B050"/>
                </a:solidFill>
                <a:latin typeface="Tempus Sans ITC" panose="04020404030D07020202" pitchFamily="82" charset="0"/>
              </a:rPr>
              <a:t>T</a:t>
            </a:r>
            <a:r>
              <a:rPr lang="nl-NL" b="1" dirty="0" err="1" smtClean="0">
                <a:solidFill>
                  <a:srgbClr val="00B050"/>
                </a:solidFill>
                <a:latin typeface="Tempus Sans ITC" panose="04020404030D07020202" pitchFamily="82" charset="0"/>
              </a:rPr>
              <a:t>rainable</a:t>
            </a:r>
            <a:r>
              <a:rPr lang="nl-NL" b="1" dirty="0" smtClean="0">
                <a:solidFill>
                  <a:srgbClr val="00B050"/>
                </a:solidFill>
                <a:latin typeface="Tempus Sans ITC" panose="04020404030D07020202" pitchFamily="82" charset="0"/>
              </a:rPr>
              <a:t> </a:t>
            </a:r>
          </a:p>
          <a:p>
            <a:pPr algn="ctr"/>
            <a:r>
              <a:rPr lang="nl-NL" b="1" dirty="0" err="1">
                <a:solidFill>
                  <a:srgbClr val="00B050"/>
                </a:solidFill>
                <a:latin typeface="Tempus Sans ITC" panose="04020404030D07020202" pitchFamily="82" charset="0"/>
              </a:rPr>
              <a:t>N</a:t>
            </a:r>
            <a:r>
              <a:rPr lang="nl-NL" b="1" dirty="0" err="1" smtClean="0">
                <a:solidFill>
                  <a:srgbClr val="00B050"/>
                </a:solidFill>
                <a:latin typeface="Tempus Sans ITC" panose="04020404030D07020202" pitchFamily="82" charset="0"/>
              </a:rPr>
              <a:t>eural</a:t>
            </a:r>
            <a:r>
              <a:rPr lang="nl-NL" b="1" dirty="0" smtClean="0">
                <a:solidFill>
                  <a:srgbClr val="00B050"/>
                </a:solidFill>
                <a:latin typeface="Tempus Sans ITC" panose="04020404030D07020202" pitchFamily="82" charset="0"/>
              </a:rPr>
              <a:t> </a:t>
            </a:r>
            <a:r>
              <a:rPr lang="nl-NL" b="1" dirty="0">
                <a:solidFill>
                  <a:srgbClr val="00B050"/>
                </a:solidFill>
                <a:latin typeface="Tempus Sans ITC" panose="04020404030D07020202" pitchFamily="82" charset="0"/>
              </a:rPr>
              <a:t>N</a:t>
            </a:r>
            <a:r>
              <a:rPr lang="nl-NL" b="1" dirty="0" smtClean="0">
                <a:solidFill>
                  <a:srgbClr val="00B050"/>
                </a:solidFill>
                <a:latin typeface="Tempus Sans ITC" panose="04020404030D07020202" pitchFamily="82" charset="0"/>
              </a:rPr>
              <a:t>etworks!</a:t>
            </a:r>
            <a:endParaRPr lang="nl-NL" b="1" dirty="0">
              <a:solidFill>
                <a:srgbClr val="00B050"/>
              </a:solidFill>
              <a:latin typeface="Tempus Sans ITC" panose="04020404030D07020202" pitchFamily="82" charset="0"/>
            </a:endParaRPr>
          </a:p>
        </p:txBody>
      </p:sp>
      <p:cxnSp>
        <p:nvCxnSpPr>
          <p:cNvPr id="7" name="Rechte verbindingslijn met pijl 6"/>
          <p:cNvCxnSpPr/>
          <p:nvPr/>
        </p:nvCxnSpPr>
        <p:spPr>
          <a:xfrm flipV="1">
            <a:off x="7574667" y="3374813"/>
            <a:ext cx="0" cy="9447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3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Priors</a:t>
            </a:r>
            <a:endParaRPr lang="nl-NL" sz="1400" dirty="0"/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670455" y="544638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Standard </a:t>
            </a:r>
            <a:r>
              <a:rPr lang="nl-NL" dirty="0" err="1" smtClean="0"/>
              <a:t>Normal</a:t>
            </a:r>
            <a:r>
              <a:rPr lang="nl-NL" dirty="0" smtClean="0"/>
              <a:t> Prior</a:t>
            </a:r>
            <a:endParaRPr lang="nl-NL" dirty="0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6432614" y="544638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Flow-</a:t>
            </a:r>
            <a:r>
              <a:rPr lang="nl-NL" dirty="0" err="1"/>
              <a:t>B</a:t>
            </a:r>
            <a:r>
              <a:rPr lang="nl-NL" dirty="0" err="1" smtClean="0"/>
              <a:t>ased</a:t>
            </a:r>
            <a:r>
              <a:rPr lang="nl-NL" dirty="0" smtClean="0"/>
              <a:t> Prior (</a:t>
            </a:r>
            <a:r>
              <a:rPr lang="nl-NL" dirty="0" err="1" smtClean="0"/>
              <a:t>RealNVP</a:t>
            </a:r>
            <a:r>
              <a:rPr lang="nl-NL" dirty="0" smtClean="0"/>
              <a:t>)</a:t>
            </a:r>
            <a:endParaRPr lang="nl-NL" dirty="0"/>
          </a:p>
        </p:txBody>
      </p:sp>
      <p:grpSp>
        <p:nvGrpSpPr>
          <p:cNvPr id="2" name="Groep 1"/>
          <p:cNvGrpSpPr/>
          <p:nvPr/>
        </p:nvGrpSpPr>
        <p:grpSpPr>
          <a:xfrm>
            <a:off x="450700" y="1637931"/>
            <a:ext cx="4394891" cy="2681584"/>
            <a:chOff x="450700" y="1637931"/>
            <a:chExt cx="4394891" cy="2681584"/>
          </a:xfrm>
        </p:grpSpPr>
        <p:sp>
          <p:nvSpPr>
            <p:cNvPr id="8" name="Vrije vorm 7"/>
            <p:cNvSpPr/>
            <p:nvPr/>
          </p:nvSpPr>
          <p:spPr>
            <a:xfrm rot="16200000">
              <a:off x="2017008" y="998976"/>
              <a:ext cx="1262275" cy="4394891"/>
            </a:xfrm>
            <a:custGeom>
              <a:avLst/>
              <a:gdLst>
                <a:gd name="connsiteX0" fmla="*/ 0 w 784918"/>
                <a:gd name="connsiteY0" fmla="*/ 0 h 1793082"/>
                <a:gd name="connsiteX1" fmla="*/ 214312 w 784918"/>
                <a:gd name="connsiteY1" fmla="*/ 357188 h 1793082"/>
                <a:gd name="connsiteX2" fmla="*/ 721518 w 784918"/>
                <a:gd name="connsiteY2" fmla="*/ 719138 h 1793082"/>
                <a:gd name="connsiteX3" fmla="*/ 721518 w 784918"/>
                <a:gd name="connsiteY3" fmla="*/ 1004888 h 1793082"/>
                <a:gd name="connsiteX4" fmla="*/ 214312 w 784918"/>
                <a:gd name="connsiteY4" fmla="*/ 1364457 h 1793082"/>
                <a:gd name="connsiteX5" fmla="*/ 2381 w 784918"/>
                <a:gd name="connsiteY5" fmla="*/ 1793082 h 179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918" h="1793082">
                  <a:moveTo>
                    <a:pt x="0" y="0"/>
                  </a:moveTo>
                  <a:cubicBezTo>
                    <a:pt x="47029" y="118666"/>
                    <a:pt x="94059" y="237332"/>
                    <a:pt x="214312" y="357188"/>
                  </a:cubicBezTo>
                  <a:cubicBezTo>
                    <a:pt x="334565" y="477044"/>
                    <a:pt x="636984" y="611188"/>
                    <a:pt x="721518" y="719138"/>
                  </a:cubicBezTo>
                  <a:cubicBezTo>
                    <a:pt x="806052" y="827088"/>
                    <a:pt x="806052" y="897335"/>
                    <a:pt x="721518" y="1004888"/>
                  </a:cubicBezTo>
                  <a:cubicBezTo>
                    <a:pt x="636984" y="1112441"/>
                    <a:pt x="334168" y="1233091"/>
                    <a:pt x="214312" y="1364457"/>
                  </a:cubicBezTo>
                  <a:cubicBezTo>
                    <a:pt x="94456" y="1495823"/>
                    <a:pt x="48418" y="1644452"/>
                    <a:pt x="2381" y="1793082"/>
                  </a:cubicBezTo>
                </a:path>
              </a:pathLst>
            </a:custGeom>
            <a:noFill/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4" name="Rechte verbindingslijn 3"/>
            <p:cNvCxnSpPr>
              <a:stCxn id="8" idx="0"/>
              <a:endCxn id="8" idx="5"/>
            </p:cNvCxnSpPr>
            <p:nvPr/>
          </p:nvCxnSpPr>
          <p:spPr>
            <a:xfrm flipV="1">
              <a:off x="450700" y="3823730"/>
              <a:ext cx="4394891" cy="382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5"/>
            <p:cNvCxnSpPr/>
            <p:nvPr/>
          </p:nvCxnSpPr>
          <p:spPr>
            <a:xfrm>
              <a:off x="2538700" y="1637931"/>
              <a:ext cx="0" cy="218579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met pijl 8"/>
            <p:cNvCxnSpPr/>
            <p:nvPr/>
          </p:nvCxnSpPr>
          <p:spPr>
            <a:xfrm>
              <a:off x="1890700" y="3061068"/>
              <a:ext cx="1296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kstvak 10"/>
            <p:cNvSpPr txBox="1"/>
            <p:nvPr/>
          </p:nvSpPr>
          <p:spPr>
            <a:xfrm>
              <a:off x="2213931" y="395018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>
                  <a:solidFill>
                    <a:schemeClr val="bg1"/>
                  </a:solidFill>
                </a:rPr>
                <a:t>μ</a:t>
              </a:r>
              <a:r>
                <a:rPr lang="nl-NL" b="1" dirty="0" smtClean="0">
                  <a:solidFill>
                    <a:schemeClr val="bg1"/>
                  </a:solidFill>
                </a:rPr>
                <a:t> = 0</a:t>
              </a:r>
              <a:endParaRPr lang="nl-NL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kstvak 11"/>
            <p:cNvSpPr txBox="1"/>
            <p:nvPr/>
          </p:nvSpPr>
          <p:spPr>
            <a:xfrm>
              <a:off x="3370583" y="2593064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>
                  <a:solidFill>
                    <a:schemeClr val="bg1"/>
                  </a:solidFill>
                </a:rPr>
                <a:t>δ</a:t>
              </a:r>
              <a:r>
                <a:rPr lang="nl-NL" b="1" dirty="0" smtClean="0">
                  <a:solidFill>
                    <a:schemeClr val="bg1"/>
                  </a:solidFill>
                </a:rPr>
                <a:t> = 1</a:t>
              </a:r>
              <a:endParaRPr lang="nl-NL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ep 17"/>
          <p:cNvGrpSpPr>
            <a:grpSpLocks noChangeAspect="1"/>
          </p:cNvGrpSpPr>
          <p:nvPr/>
        </p:nvGrpSpPr>
        <p:grpSpPr>
          <a:xfrm>
            <a:off x="5493591" y="1558891"/>
            <a:ext cx="4500000" cy="1790092"/>
            <a:chOff x="1111400" y="1922914"/>
            <a:chExt cx="5609650" cy="2231509"/>
          </a:xfrm>
        </p:grpSpPr>
        <p:sp>
          <p:nvSpPr>
            <p:cNvPr id="19" name="Rechthoek 18"/>
            <p:cNvSpPr/>
            <p:nvPr/>
          </p:nvSpPr>
          <p:spPr>
            <a:xfrm>
              <a:off x="1746700" y="1925931"/>
              <a:ext cx="360000" cy="18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PIJL-RECHTS 19"/>
            <p:cNvSpPr/>
            <p:nvPr/>
          </p:nvSpPr>
          <p:spPr>
            <a:xfrm>
              <a:off x="2320545" y="2717112"/>
              <a:ext cx="360000" cy="20663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PIJL-RECHTS 20"/>
            <p:cNvSpPr/>
            <p:nvPr/>
          </p:nvSpPr>
          <p:spPr>
            <a:xfrm>
              <a:off x="5274700" y="2721080"/>
              <a:ext cx="360000" cy="20663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Rechthoek 21"/>
            <p:cNvSpPr/>
            <p:nvPr/>
          </p:nvSpPr>
          <p:spPr>
            <a:xfrm>
              <a:off x="5850700" y="1922914"/>
              <a:ext cx="360000" cy="18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Vrije vorm 22"/>
            <p:cNvSpPr/>
            <p:nvPr/>
          </p:nvSpPr>
          <p:spPr>
            <a:xfrm>
              <a:off x="1111400" y="1970610"/>
              <a:ext cx="603043" cy="1755321"/>
            </a:xfrm>
            <a:custGeom>
              <a:avLst/>
              <a:gdLst>
                <a:gd name="connsiteX0" fmla="*/ 524417 w 603043"/>
                <a:gd name="connsiteY0" fmla="*/ 1755321 h 1755321"/>
                <a:gd name="connsiteX1" fmla="*/ 1903 w 603043"/>
                <a:gd name="connsiteY1" fmla="*/ 1494064 h 1755321"/>
                <a:gd name="connsiteX2" fmla="*/ 459103 w 603043"/>
                <a:gd name="connsiteY2" fmla="*/ 1322614 h 1755321"/>
                <a:gd name="connsiteX3" fmla="*/ 491760 w 603043"/>
                <a:gd name="connsiteY3" fmla="*/ 1085850 h 1755321"/>
                <a:gd name="connsiteX4" fmla="*/ 157024 w 603043"/>
                <a:gd name="connsiteY4" fmla="*/ 1004207 h 1755321"/>
                <a:gd name="connsiteX5" fmla="*/ 361131 w 603043"/>
                <a:gd name="connsiteY5" fmla="*/ 963386 h 1755321"/>
                <a:gd name="connsiteX6" fmla="*/ 1903 w 603043"/>
                <a:gd name="connsiteY6" fmla="*/ 857250 h 1755321"/>
                <a:gd name="connsiteX7" fmla="*/ 548910 w 603043"/>
                <a:gd name="connsiteY7" fmla="*/ 726621 h 1755321"/>
                <a:gd name="connsiteX8" fmla="*/ 279488 w 603043"/>
                <a:gd name="connsiteY8" fmla="*/ 547007 h 1755321"/>
                <a:gd name="connsiteX9" fmla="*/ 483596 w 603043"/>
                <a:gd name="connsiteY9" fmla="*/ 498021 h 1755321"/>
                <a:gd name="connsiteX10" fmla="*/ 516253 w 603043"/>
                <a:gd name="connsiteY10" fmla="*/ 0 h 175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3043" h="1755321">
                  <a:moveTo>
                    <a:pt x="524417" y="1755321"/>
                  </a:moveTo>
                  <a:cubicBezTo>
                    <a:pt x="268603" y="1660751"/>
                    <a:pt x="12789" y="1566182"/>
                    <a:pt x="1903" y="1494064"/>
                  </a:cubicBezTo>
                  <a:cubicBezTo>
                    <a:pt x="-8983" y="1421946"/>
                    <a:pt x="377460" y="1390650"/>
                    <a:pt x="459103" y="1322614"/>
                  </a:cubicBezTo>
                  <a:cubicBezTo>
                    <a:pt x="540746" y="1254578"/>
                    <a:pt x="542106" y="1138918"/>
                    <a:pt x="491760" y="1085850"/>
                  </a:cubicBezTo>
                  <a:cubicBezTo>
                    <a:pt x="441414" y="1032782"/>
                    <a:pt x="178796" y="1024618"/>
                    <a:pt x="157024" y="1004207"/>
                  </a:cubicBezTo>
                  <a:cubicBezTo>
                    <a:pt x="135252" y="983796"/>
                    <a:pt x="386984" y="987879"/>
                    <a:pt x="361131" y="963386"/>
                  </a:cubicBezTo>
                  <a:cubicBezTo>
                    <a:pt x="335278" y="938893"/>
                    <a:pt x="-29394" y="896711"/>
                    <a:pt x="1903" y="857250"/>
                  </a:cubicBezTo>
                  <a:cubicBezTo>
                    <a:pt x="33199" y="817789"/>
                    <a:pt x="502646" y="778328"/>
                    <a:pt x="548910" y="726621"/>
                  </a:cubicBezTo>
                  <a:cubicBezTo>
                    <a:pt x="595174" y="674914"/>
                    <a:pt x="290374" y="585107"/>
                    <a:pt x="279488" y="547007"/>
                  </a:cubicBezTo>
                  <a:cubicBezTo>
                    <a:pt x="268602" y="508907"/>
                    <a:pt x="444135" y="589189"/>
                    <a:pt x="483596" y="498021"/>
                  </a:cubicBezTo>
                  <a:cubicBezTo>
                    <a:pt x="523057" y="406853"/>
                    <a:pt x="710835" y="530678"/>
                    <a:pt x="516253" y="0"/>
                  </a:cubicBezTo>
                </a:path>
              </a:pathLst>
            </a:cu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Vrije vorm 23"/>
            <p:cNvSpPr/>
            <p:nvPr/>
          </p:nvSpPr>
          <p:spPr>
            <a:xfrm>
              <a:off x="6217050" y="1925931"/>
              <a:ext cx="504000" cy="1793082"/>
            </a:xfrm>
            <a:custGeom>
              <a:avLst/>
              <a:gdLst>
                <a:gd name="connsiteX0" fmla="*/ 0 w 784918"/>
                <a:gd name="connsiteY0" fmla="*/ 0 h 1793082"/>
                <a:gd name="connsiteX1" fmla="*/ 214312 w 784918"/>
                <a:gd name="connsiteY1" fmla="*/ 357188 h 1793082"/>
                <a:gd name="connsiteX2" fmla="*/ 721518 w 784918"/>
                <a:gd name="connsiteY2" fmla="*/ 719138 h 1793082"/>
                <a:gd name="connsiteX3" fmla="*/ 721518 w 784918"/>
                <a:gd name="connsiteY3" fmla="*/ 1004888 h 1793082"/>
                <a:gd name="connsiteX4" fmla="*/ 214312 w 784918"/>
                <a:gd name="connsiteY4" fmla="*/ 1364457 h 1793082"/>
                <a:gd name="connsiteX5" fmla="*/ 2381 w 784918"/>
                <a:gd name="connsiteY5" fmla="*/ 1793082 h 179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918" h="1793082">
                  <a:moveTo>
                    <a:pt x="0" y="0"/>
                  </a:moveTo>
                  <a:cubicBezTo>
                    <a:pt x="47029" y="118666"/>
                    <a:pt x="94059" y="237332"/>
                    <a:pt x="214312" y="357188"/>
                  </a:cubicBezTo>
                  <a:cubicBezTo>
                    <a:pt x="334565" y="477044"/>
                    <a:pt x="636984" y="611188"/>
                    <a:pt x="721518" y="719138"/>
                  </a:cubicBezTo>
                  <a:cubicBezTo>
                    <a:pt x="806052" y="827088"/>
                    <a:pt x="806052" y="897335"/>
                    <a:pt x="721518" y="1004888"/>
                  </a:cubicBezTo>
                  <a:cubicBezTo>
                    <a:pt x="636984" y="1112441"/>
                    <a:pt x="334168" y="1233091"/>
                    <a:pt x="214312" y="1364457"/>
                  </a:cubicBezTo>
                  <a:cubicBezTo>
                    <a:pt x="94456" y="1495823"/>
                    <a:pt x="48418" y="1644452"/>
                    <a:pt x="2381" y="1793082"/>
                  </a:cubicBezTo>
                </a:path>
              </a:pathLst>
            </a:cu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hthoek 24"/>
            <p:cNvSpPr/>
            <p:nvPr/>
          </p:nvSpPr>
          <p:spPr>
            <a:xfrm>
              <a:off x="451594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Z</a:t>
              </a:r>
              <a:r>
                <a:rPr lang="nl-NL" baseline="-25000" dirty="0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hthoek 25"/>
            <p:cNvSpPr/>
            <p:nvPr/>
          </p:nvSpPr>
          <p:spPr>
            <a:xfrm>
              <a:off x="397502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Y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hoek 26"/>
            <p:cNvSpPr/>
            <p:nvPr/>
          </p:nvSpPr>
          <p:spPr>
            <a:xfrm>
              <a:off x="3435897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28" name="Rechthoek 27"/>
            <p:cNvSpPr/>
            <p:nvPr/>
          </p:nvSpPr>
          <p:spPr>
            <a:xfrm>
              <a:off x="289407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X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hthoek 28"/>
            <p:cNvSpPr/>
            <p:nvPr/>
          </p:nvSpPr>
          <p:spPr>
            <a:xfrm>
              <a:off x="451594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Z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hthoek 29"/>
            <p:cNvSpPr/>
            <p:nvPr/>
          </p:nvSpPr>
          <p:spPr>
            <a:xfrm>
              <a:off x="397502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Y</a:t>
              </a:r>
              <a:r>
                <a:rPr lang="nl-NL" baseline="-25000" dirty="0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hthoek 30"/>
            <p:cNvSpPr/>
            <p:nvPr/>
          </p:nvSpPr>
          <p:spPr>
            <a:xfrm>
              <a:off x="3435897" y="2831922"/>
              <a:ext cx="540000" cy="90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f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289407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X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3" name="PIJL-RECHTS 32"/>
            <p:cNvSpPr/>
            <p:nvPr/>
          </p:nvSpPr>
          <p:spPr>
            <a:xfrm>
              <a:off x="3345897" y="2375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PIJL-RECHTS 33"/>
            <p:cNvSpPr/>
            <p:nvPr/>
          </p:nvSpPr>
          <p:spPr>
            <a:xfrm>
              <a:off x="3884100" y="2375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PIJL-RECHTS 34"/>
            <p:cNvSpPr/>
            <p:nvPr/>
          </p:nvSpPr>
          <p:spPr>
            <a:xfrm>
              <a:off x="3345897" y="3239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6" name="PIJL-RECHTS 35"/>
            <p:cNvSpPr/>
            <p:nvPr/>
          </p:nvSpPr>
          <p:spPr>
            <a:xfrm>
              <a:off x="3891503" y="3239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PIJL-RECHTS 36"/>
            <p:cNvSpPr/>
            <p:nvPr/>
          </p:nvSpPr>
          <p:spPr>
            <a:xfrm rot="18971561">
              <a:off x="4380020" y="2795923"/>
              <a:ext cx="27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8" name="PIJL-RECHTS 37"/>
            <p:cNvSpPr/>
            <p:nvPr/>
          </p:nvSpPr>
          <p:spPr>
            <a:xfrm rot="2874421">
              <a:off x="4385158" y="2805422"/>
              <a:ext cx="27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PIJL-RECHTS 38"/>
            <p:cNvSpPr/>
            <p:nvPr/>
          </p:nvSpPr>
          <p:spPr>
            <a:xfrm rot="5400000">
              <a:off x="3615459" y="2795922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Rechthoek 39"/>
            <p:cNvSpPr/>
            <p:nvPr/>
          </p:nvSpPr>
          <p:spPr>
            <a:xfrm>
              <a:off x="1566700" y="3973310"/>
              <a:ext cx="72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smtClean="0"/>
                <a:t>Input</a:t>
              </a:r>
              <a:endParaRPr lang="nl-NL" sz="900" b="1" dirty="0"/>
            </a:p>
          </p:txBody>
        </p:sp>
        <p:sp>
          <p:nvSpPr>
            <p:cNvPr id="41" name="Rechthoek 40"/>
            <p:cNvSpPr/>
            <p:nvPr/>
          </p:nvSpPr>
          <p:spPr>
            <a:xfrm>
              <a:off x="5670700" y="3973310"/>
              <a:ext cx="72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smtClean="0"/>
                <a:t>Output</a:t>
              </a:r>
              <a:endParaRPr lang="nl-NL" sz="900" b="1" dirty="0"/>
            </a:p>
          </p:txBody>
        </p:sp>
        <p:sp>
          <p:nvSpPr>
            <p:cNvPr id="42" name="Rechthoek 41"/>
            <p:cNvSpPr/>
            <p:nvPr/>
          </p:nvSpPr>
          <p:spPr>
            <a:xfrm>
              <a:off x="2903300" y="3969891"/>
              <a:ext cx="99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err="1" smtClean="0"/>
                <a:t>Coupling</a:t>
              </a:r>
              <a:endParaRPr lang="nl-NL" sz="900" b="1" dirty="0"/>
            </a:p>
          </p:txBody>
        </p:sp>
        <p:sp>
          <p:nvSpPr>
            <p:cNvPr id="43" name="Rechthoek 42"/>
            <p:cNvSpPr/>
            <p:nvPr/>
          </p:nvSpPr>
          <p:spPr>
            <a:xfrm>
              <a:off x="4064100" y="3974423"/>
              <a:ext cx="99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err="1" smtClean="0"/>
                <a:t>Permutation</a:t>
              </a:r>
              <a:endParaRPr lang="nl-NL" sz="900" b="1" dirty="0"/>
            </a:p>
          </p:txBody>
        </p:sp>
      </p:grpSp>
      <p:grpSp>
        <p:nvGrpSpPr>
          <p:cNvPr id="45" name="Groep 44"/>
          <p:cNvGrpSpPr>
            <a:grpSpLocks noChangeAspect="1"/>
          </p:cNvGrpSpPr>
          <p:nvPr/>
        </p:nvGrpSpPr>
        <p:grpSpPr>
          <a:xfrm>
            <a:off x="5493591" y="3654281"/>
            <a:ext cx="4500000" cy="1790092"/>
            <a:chOff x="1111400" y="1922914"/>
            <a:chExt cx="5609650" cy="2231509"/>
          </a:xfrm>
        </p:grpSpPr>
        <p:sp>
          <p:nvSpPr>
            <p:cNvPr id="46" name="Rechthoek 45"/>
            <p:cNvSpPr/>
            <p:nvPr/>
          </p:nvSpPr>
          <p:spPr>
            <a:xfrm>
              <a:off x="1746700" y="1925931"/>
              <a:ext cx="360000" cy="18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PIJL-RECHTS 46"/>
            <p:cNvSpPr/>
            <p:nvPr/>
          </p:nvSpPr>
          <p:spPr>
            <a:xfrm>
              <a:off x="2320545" y="2717112"/>
              <a:ext cx="360000" cy="20663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8" name="PIJL-RECHTS 47"/>
            <p:cNvSpPr/>
            <p:nvPr/>
          </p:nvSpPr>
          <p:spPr>
            <a:xfrm>
              <a:off x="5274700" y="2721080"/>
              <a:ext cx="360000" cy="20663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9" name="Rechthoek 48"/>
            <p:cNvSpPr/>
            <p:nvPr/>
          </p:nvSpPr>
          <p:spPr>
            <a:xfrm>
              <a:off x="5850700" y="1922914"/>
              <a:ext cx="360000" cy="18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0" name="Vrije vorm 49"/>
            <p:cNvSpPr/>
            <p:nvPr/>
          </p:nvSpPr>
          <p:spPr>
            <a:xfrm>
              <a:off x="1111400" y="1970610"/>
              <a:ext cx="603043" cy="1755321"/>
            </a:xfrm>
            <a:custGeom>
              <a:avLst/>
              <a:gdLst>
                <a:gd name="connsiteX0" fmla="*/ 524417 w 603043"/>
                <a:gd name="connsiteY0" fmla="*/ 1755321 h 1755321"/>
                <a:gd name="connsiteX1" fmla="*/ 1903 w 603043"/>
                <a:gd name="connsiteY1" fmla="*/ 1494064 h 1755321"/>
                <a:gd name="connsiteX2" fmla="*/ 459103 w 603043"/>
                <a:gd name="connsiteY2" fmla="*/ 1322614 h 1755321"/>
                <a:gd name="connsiteX3" fmla="*/ 491760 w 603043"/>
                <a:gd name="connsiteY3" fmla="*/ 1085850 h 1755321"/>
                <a:gd name="connsiteX4" fmla="*/ 157024 w 603043"/>
                <a:gd name="connsiteY4" fmla="*/ 1004207 h 1755321"/>
                <a:gd name="connsiteX5" fmla="*/ 361131 w 603043"/>
                <a:gd name="connsiteY5" fmla="*/ 963386 h 1755321"/>
                <a:gd name="connsiteX6" fmla="*/ 1903 w 603043"/>
                <a:gd name="connsiteY6" fmla="*/ 857250 h 1755321"/>
                <a:gd name="connsiteX7" fmla="*/ 548910 w 603043"/>
                <a:gd name="connsiteY7" fmla="*/ 726621 h 1755321"/>
                <a:gd name="connsiteX8" fmla="*/ 279488 w 603043"/>
                <a:gd name="connsiteY8" fmla="*/ 547007 h 1755321"/>
                <a:gd name="connsiteX9" fmla="*/ 483596 w 603043"/>
                <a:gd name="connsiteY9" fmla="*/ 498021 h 1755321"/>
                <a:gd name="connsiteX10" fmla="*/ 516253 w 603043"/>
                <a:gd name="connsiteY10" fmla="*/ 0 h 175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3043" h="1755321">
                  <a:moveTo>
                    <a:pt x="524417" y="1755321"/>
                  </a:moveTo>
                  <a:cubicBezTo>
                    <a:pt x="268603" y="1660751"/>
                    <a:pt x="12789" y="1566182"/>
                    <a:pt x="1903" y="1494064"/>
                  </a:cubicBezTo>
                  <a:cubicBezTo>
                    <a:pt x="-8983" y="1421946"/>
                    <a:pt x="377460" y="1390650"/>
                    <a:pt x="459103" y="1322614"/>
                  </a:cubicBezTo>
                  <a:cubicBezTo>
                    <a:pt x="540746" y="1254578"/>
                    <a:pt x="542106" y="1138918"/>
                    <a:pt x="491760" y="1085850"/>
                  </a:cubicBezTo>
                  <a:cubicBezTo>
                    <a:pt x="441414" y="1032782"/>
                    <a:pt x="178796" y="1024618"/>
                    <a:pt x="157024" y="1004207"/>
                  </a:cubicBezTo>
                  <a:cubicBezTo>
                    <a:pt x="135252" y="983796"/>
                    <a:pt x="386984" y="987879"/>
                    <a:pt x="361131" y="963386"/>
                  </a:cubicBezTo>
                  <a:cubicBezTo>
                    <a:pt x="335278" y="938893"/>
                    <a:pt x="-29394" y="896711"/>
                    <a:pt x="1903" y="857250"/>
                  </a:cubicBezTo>
                  <a:cubicBezTo>
                    <a:pt x="33199" y="817789"/>
                    <a:pt x="502646" y="778328"/>
                    <a:pt x="548910" y="726621"/>
                  </a:cubicBezTo>
                  <a:cubicBezTo>
                    <a:pt x="595174" y="674914"/>
                    <a:pt x="290374" y="585107"/>
                    <a:pt x="279488" y="547007"/>
                  </a:cubicBezTo>
                  <a:cubicBezTo>
                    <a:pt x="268602" y="508907"/>
                    <a:pt x="444135" y="589189"/>
                    <a:pt x="483596" y="498021"/>
                  </a:cubicBezTo>
                  <a:cubicBezTo>
                    <a:pt x="523057" y="406853"/>
                    <a:pt x="710835" y="530678"/>
                    <a:pt x="516253" y="0"/>
                  </a:cubicBezTo>
                </a:path>
              </a:pathLst>
            </a:cu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1" name="Vrije vorm 50"/>
            <p:cNvSpPr/>
            <p:nvPr/>
          </p:nvSpPr>
          <p:spPr>
            <a:xfrm>
              <a:off x="6217050" y="1925931"/>
              <a:ext cx="504000" cy="1793082"/>
            </a:xfrm>
            <a:custGeom>
              <a:avLst/>
              <a:gdLst>
                <a:gd name="connsiteX0" fmla="*/ 0 w 784918"/>
                <a:gd name="connsiteY0" fmla="*/ 0 h 1793082"/>
                <a:gd name="connsiteX1" fmla="*/ 214312 w 784918"/>
                <a:gd name="connsiteY1" fmla="*/ 357188 h 1793082"/>
                <a:gd name="connsiteX2" fmla="*/ 721518 w 784918"/>
                <a:gd name="connsiteY2" fmla="*/ 719138 h 1793082"/>
                <a:gd name="connsiteX3" fmla="*/ 721518 w 784918"/>
                <a:gd name="connsiteY3" fmla="*/ 1004888 h 1793082"/>
                <a:gd name="connsiteX4" fmla="*/ 214312 w 784918"/>
                <a:gd name="connsiteY4" fmla="*/ 1364457 h 1793082"/>
                <a:gd name="connsiteX5" fmla="*/ 2381 w 784918"/>
                <a:gd name="connsiteY5" fmla="*/ 1793082 h 179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4918" h="1793082">
                  <a:moveTo>
                    <a:pt x="0" y="0"/>
                  </a:moveTo>
                  <a:cubicBezTo>
                    <a:pt x="47029" y="118666"/>
                    <a:pt x="94059" y="237332"/>
                    <a:pt x="214312" y="357188"/>
                  </a:cubicBezTo>
                  <a:cubicBezTo>
                    <a:pt x="334565" y="477044"/>
                    <a:pt x="636984" y="611188"/>
                    <a:pt x="721518" y="719138"/>
                  </a:cubicBezTo>
                  <a:cubicBezTo>
                    <a:pt x="806052" y="827088"/>
                    <a:pt x="806052" y="897335"/>
                    <a:pt x="721518" y="1004888"/>
                  </a:cubicBezTo>
                  <a:cubicBezTo>
                    <a:pt x="636984" y="1112441"/>
                    <a:pt x="334168" y="1233091"/>
                    <a:pt x="214312" y="1364457"/>
                  </a:cubicBezTo>
                  <a:cubicBezTo>
                    <a:pt x="94456" y="1495823"/>
                    <a:pt x="48418" y="1644452"/>
                    <a:pt x="2381" y="1793082"/>
                  </a:cubicBezTo>
                </a:path>
              </a:pathLst>
            </a:cu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2" name="Rechthoek 51"/>
            <p:cNvSpPr/>
            <p:nvPr/>
          </p:nvSpPr>
          <p:spPr>
            <a:xfrm>
              <a:off x="451594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Z</a:t>
              </a:r>
              <a:r>
                <a:rPr lang="nl-NL" baseline="-25000" dirty="0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hoek 53"/>
            <p:cNvSpPr/>
            <p:nvPr/>
          </p:nvSpPr>
          <p:spPr>
            <a:xfrm>
              <a:off x="397502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Y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hthoek 54"/>
            <p:cNvSpPr/>
            <p:nvPr/>
          </p:nvSpPr>
          <p:spPr>
            <a:xfrm>
              <a:off x="3435897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58" name="Rechthoek 57"/>
            <p:cNvSpPr/>
            <p:nvPr/>
          </p:nvSpPr>
          <p:spPr>
            <a:xfrm>
              <a:off x="2894070" y="1925931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X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a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hoek 58"/>
            <p:cNvSpPr/>
            <p:nvPr/>
          </p:nvSpPr>
          <p:spPr>
            <a:xfrm>
              <a:off x="451594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Z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hoek 59"/>
            <p:cNvSpPr/>
            <p:nvPr/>
          </p:nvSpPr>
          <p:spPr>
            <a:xfrm>
              <a:off x="397502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Y</a:t>
              </a:r>
              <a:r>
                <a:rPr lang="nl-NL" baseline="-25000" dirty="0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hthoek 60"/>
            <p:cNvSpPr/>
            <p:nvPr/>
          </p:nvSpPr>
          <p:spPr>
            <a:xfrm>
              <a:off x="3435897" y="2831922"/>
              <a:ext cx="540000" cy="90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f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62" name="Rechthoek 61"/>
            <p:cNvSpPr/>
            <p:nvPr/>
          </p:nvSpPr>
          <p:spPr>
            <a:xfrm>
              <a:off x="2894070" y="2831922"/>
              <a:ext cx="540000" cy="90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 smtClean="0">
                  <a:solidFill>
                    <a:schemeClr val="tx1"/>
                  </a:solidFill>
                </a:rPr>
                <a:t>X</a:t>
              </a:r>
              <a:r>
                <a:rPr lang="nl-NL" baseline="-25000" dirty="0" err="1" smtClean="0">
                  <a:solidFill>
                    <a:schemeClr val="tx1"/>
                  </a:solidFill>
                </a:rPr>
                <a:t>b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3" name="PIJL-RECHTS 62"/>
            <p:cNvSpPr/>
            <p:nvPr/>
          </p:nvSpPr>
          <p:spPr>
            <a:xfrm>
              <a:off x="3345897" y="2375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4" name="PIJL-RECHTS 63"/>
            <p:cNvSpPr/>
            <p:nvPr/>
          </p:nvSpPr>
          <p:spPr>
            <a:xfrm>
              <a:off x="3884100" y="2375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PIJL-RECHTS 64"/>
            <p:cNvSpPr/>
            <p:nvPr/>
          </p:nvSpPr>
          <p:spPr>
            <a:xfrm>
              <a:off x="3345897" y="3239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6" name="PIJL-RECHTS 65"/>
            <p:cNvSpPr/>
            <p:nvPr/>
          </p:nvSpPr>
          <p:spPr>
            <a:xfrm>
              <a:off x="3891503" y="3239931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PIJL-RECHTS 66"/>
            <p:cNvSpPr/>
            <p:nvPr/>
          </p:nvSpPr>
          <p:spPr>
            <a:xfrm rot="18971561">
              <a:off x="4380020" y="2795923"/>
              <a:ext cx="27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PIJL-RECHTS 67"/>
            <p:cNvSpPr/>
            <p:nvPr/>
          </p:nvSpPr>
          <p:spPr>
            <a:xfrm rot="2874421">
              <a:off x="4385158" y="2805422"/>
              <a:ext cx="27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PIJL-RECHTS 68"/>
            <p:cNvSpPr/>
            <p:nvPr/>
          </p:nvSpPr>
          <p:spPr>
            <a:xfrm rot="5400000">
              <a:off x="3615459" y="2795922"/>
              <a:ext cx="1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/>
            <p:cNvSpPr/>
            <p:nvPr/>
          </p:nvSpPr>
          <p:spPr>
            <a:xfrm>
              <a:off x="1566700" y="3973310"/>
              <a:ext cx="72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smtClean="0"/>
                <a:t>Input</a:t>
              </a:r>
              <a:endParaRPr lang="nl-NL" sz="900" b="1" dirty="0"/>
            </a:p>
          </p:txBody>
        </p:sp>
        <p:sp>
          <p:nvSpPr>
            <p:cNvPr id="71" name="Rechthoek 70"/>
            <p:cNvSpPr/>
            <p:nvPr/>
          </p:nvSpPr>
          <p:spPr>
            <a:xfrm>
              <a:off x="5670700" y="3973310"/>
              <a:ext cx="72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smtClean="0"/>
                <a:t>Output</a:t>
              </a:r>
              <a:endParaRPr lang="nl-NL" sz="900" b="1" dirty="0"/>
            </a:p>
          </p:txBody>
        </p:sp>
        <p:sp>
          <p:nvSpPr>
            <p:cNvPr id="72" name="Rechthoek 71"/>
            <p:cNvSpPr/>
            <p:nvPr/>
          </p:nvSpPr>
          <p:spPr>
            <a:xfrm>
              <a:off x="2903300" y="3969891"/>
              <a:ext cx="99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err="1" smtClean="0"/>
                <a:t>Coupling</a:t>
              </a:r>
              <a:endParaRPr lang="nl-NL" sz="900" b="1" dirty="0"/>
            </a:p>
          </p:txBody>
        </p:sp>
        <p:sp>
          <p:nvSpPr>
            <p:cNvPr id="73" name="Rechthoek 72"/>
            <p:cNvSpPr/>
            <p:nvPr/>
          </p:nvSpPr>
          <p:spPr>
            <a:xfrm>
              <a:off x="4064100" y="3974423"/>
              <a:ext cx="99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3CA7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b="1" dirty="0" err="1" smtClean="0"/>
                <a:t>Permutation</a:t>
              </a:r>
              <a:endParaRPr lang="nl-NL" sz="900" b="1" dirty="0"/>
            </a:p>
          </p:txBody>
        </p:sp>
      </p:grpSp>
      <p:grpSp>
        <p:nvGrpSpPr>
          <p:cNvPr id="13" name="Groep 12"/>
          <p:cNvGrpSpPr/>
          <p:nvPr/>
        </p:nvGrpSpPr>
        <p:grpSpPr>
          <a:xfrm>
            <a:off x="8994655" y="1393533"/>
            <a:ext cx="900000" cy="900000"/>
            <a:chOff x="3941934" y="1340387"/>
            <a:chExt cx="1260000" cy="1260000"/>
          </a:xfrm>
        </p:grpSpPr>
        <p:sp>
          <p:nvSpPr>
            <p:cNvPr id="5" name="Ovaal 4"/>
            <p:cNvSpPr>
              <a:spLocks noChangeAspect="1"/>
            </p:cNvSpPr>
            <p:nvPr/>
          </p:nvSpPr>
          <p:spPr>
            <a:xfrm>
              <a:off x="3941934" y="1340387"/>
              <a:ext cx="1260000" cy="126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    </a:t>
              </a:r>
              <a:r>
                <a:rPr lang="nl-NL" sz="2400" b="1" dirty="0">
                  <a:solidFill>
                    <a:schemeClr val="tx1"/>
                  </a:solidFill>
                </a:rPr>
                <a:t>2</a:t>
              </a:r>
              <a:endParaRPr lang="nl-NL" sz="3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Vermenigvuldigen 9"/>
            <p:cNvSpPr>
              <a:spLocks noChangeAspect="1"/>
            </p:cNvSpPr>
            <p:nvPr/>
          </p:nvSpPr>
          <p:spPr>
            <a:xfrm>
              <a:off x="4200783" y="1796613"/>
              <a:ext cx="378000" cy="378000"/>
            </a:xfrm>
            <a:prstGeom prst="mathMultiply">
              <a:avLst>
                <a:gd name="adj1" fmla="val 76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74" name="Groep 73"/>
          <p:cNvGrpSpPr/>
          <p:nvPr/>
        </p:nvGrpSpPr>
        <p:grpSpPr>
          <a:xfrm>
            <a:off x="8994655" y="3473837"/>
            <a:ext cx="900000" cy="900000"/>
            <a:chOff x="3941934" y="1340387"/>
            <a:chExt cx="1260000" cy="1260000"/>
          </a:xfrm>
        </p:grpSpPr>
        <p:sp>
          <p:nvSpPr>
            <p:cNvPr id="75" name="Ovaal 74"/>
            <p:cNvSpPr>
              <a:spLocks noChangeAspect="1"/>
            </p:cNvSpPr>
            <p:nvPr/>
          </p:nvSpPr>
          <p:spPr>
            <a:xfrm>
              <a:off x="3941934" y="1340387"/>
              <a:ext cx="1260000" cy="126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smtClean="0">
                  <a:solidFill>
                    <a:schemeClr val="tx1"/>
                  </a:solidFill>
                </a:rPr>
                <a:t>     </a:t>
              </a:r>
              <a:r>
                <a:rPr lang="nl-NL" sz="2400" b="1" dirty="0" smtClean="0">
                  <a:solidFill>
                    <a:schemeClr val="tx1"/>
                  </a:solidFill>
                </a:rPr>
                <a:t>6</a:t>
              </a:r>
              <a:endParaRPr lang="nl-NL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Vermenigvuldigen 75"/>
            <p:cNvSpPr/>
            <p:nvPr/>
          </p:nvSpPr>
          <p:spPr>
            <a:xfrm>
              <a:off x="4235616" y="1809045"/>
              <a:ext cx="378000" cy="378000"/>
            </a:xfrm>
            <a:prstGeom prst="mathMultiply">
              <a:avLst>
                <a:gd name="adj1" fmla="val 76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1360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375" y="342"/>
            <a:ext cx="5346655" cy="6011177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599"/>
            <a:ext cx="5419814" cy="6011177"/>
          </a:xfrm>
          <a:prstGeom prst="rect">
            <a:avLst/>
          </a:prstGeom>
        </p:spPr>
      </p:pic>
      <p:sp>
        <p:nvSpPr>
          <p:cNvPr id="3" name="Tijdelijke aanduiding voor dianummer 2" hidden="1">
            <a:extLst>
              <a:ext uri="{FF2B5EF4-FFF2-40B4-BE49-F238E27FC236}">
                <a16:creationId xmlns:a16="http://schemas.microsoft.com/office/drawing/2014/main" xmlns="" id="{AB9B7FC4-EB90-435A-9AF6-CF743FC67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7AAB128-787B-40A8-82DD-8D2D00FF7C38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8947324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SVHN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25528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3E4F7087-F9A3-4147-8164-C5644C6CEBC2}"/>
              </a:ext>
            </a:extLst>
          </p:cNvPr>
          <p:cNvSpPr/>
          <p:nvPr/>
        </p:nvSpPr>
        <p:spPr>
          <a:xfrm>
            <a:off x="2106540" y="1565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Model </a:t>
            </a:r>
            <a:r>
              <a:rPr lang="nl-NL" dirty="0" err="1" smtClean="0"/>
              <a:t>Complexity</a:t>
            </a:r>
            <a:endParaRPr lang="nl-NL" dirty="0" smtClean="0"/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Number</a:t>
            </a:r>
            <a:r>
              <a:rPr lang="nl-NL" sz="1200" dirty="0" smtClean="0"/>
              <a:t> of </a:t>
            </a:r>
            <a:r>
              <a:rPr lang="nl-NL" sz="1200" dirty="0" err="1" smtClean="0"/>
              <a:t>Trainable</a:t>
            </a:r>
            <a:r>
              <a:rPr lang="nl-NL" sz="1200" dirty="0" smtClean="0"/>
              <a:t> </a:t>
            </a:r>
            <a:r>
              <a:rPr lang="nl-NL" sz="1200" dirty="0" err="1" smtClean="0"/>
              <a:t>Weights</a:t>
            </a:r>
            <a:r>
              <a:rPr lang="nl-NL" sz="1200" dirty="0" smtClean="0"/>
              <a:t>)</a:t>
            </a:r>
            <a:endParaRPr lang="nl-NL" sz="120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2106540" y="2646973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Reconstructions</a:t>
            </a:r>
            <a:endParaRPr lang="nl-NL" dirty="0" smtClean="0"/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Reconstruction</a:t>
            </a:r>
            <a:r>
              <a:rPr lang="nl-NL" sz="1200" dirty="0" smtClean="0"/>
              <a:t> Error)</a:t>
            </a:r>
            <a:endParaRPr lang="nl-NL" sz="12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xmlns="" id="{90EB6CA2-F3AF-42D5-9933-A5D957954A0F}"/>
              </a:ext>
            </a:extLst>
          </p:cNvPr>
          <p:cNvSpPr/>
          <p:nvPr/>
        </p:nvSpPr>
        <p:spPr>
          <a:xfrm>
            <a:off x="6066460" y="1565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Computation</a:t>
            </a:r>
            <a:r>
              <a:rPr lang="nl-NL" dirty="0"/>
              <a:t> </a:t>
            </a:r>
            <a:r>
              <a:rPr lang="nl-NL" dirty="0" smtClean="0"/>
              <a:t>Speed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Computation</a:t>
            </a:r>
            <a:r>
              <a:rPr lang="nl-NL" sz="1200" dirty="0" smtClean="0"/>
              <a:t> Time per </a:t>
            </a:r>
            <a:r>
              <a:rPr lang="nl-NL" sz="1200" dirty="0" err="1" smtClean="0"/>
              <a:t>Epoch</a:t>
            </a:r>
            <a:r>
              <a:rPr lang="nl-NL" sz="1200" dirty="0" smtClean="0"/>
              <a:t>)</a:t>
            </a:r>
            <a:endParaRPr lang="nl-NL" sz="1200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xmlns="" id="{FE81A3A3-B91F-4881-BD0E-6157C1492B6F}"/>
              </a:ext>
            </a:extLst>
          </p:cNvPr>
          <p:cNvSpPr/>
          <p:nvPr/>
        </p:nvSpPr>
        <p:spPr>
          <a:xfrm>
            <a:off x="6066460" y="2646092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Generated</a:t>
            </a:r>
            <a:r>
              <a:rPr lang="nl-NL" dirty="0" smtClean="0"/>
              <a:t> Images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Regularization</a:t>
            </a:r>
            <a:r>
              <a:rPr lang="nl-NL" sz="1200" dirty="0" smtClean="0"/>
              <a:t> Term &amp; FID-Score)</a:t>
            </a:r>
            <a:endParaRPr lang="nl-NL" sz="1200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xmlns="" id="{6B7B555D-E127-4A89-952D-BEF4F78038AD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Evaluation </a:t>
            </a:r>
            <a:r>
              <a:rPr lang="nl-NL" sz="1400" dirty="0" err="1"/>
              <a:t>Metrics</a:t>
            </a:r>
            <a:endParaRPr lang="nl-NL" sz="1400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FE81A3A3-B91F-4881-BD0E-6157C1492B6F}"/>
              </a:ext>
            </a:extLst>
          </p:cNvPr>
          <p:cNvSpPr/>
          <p:nvPr/>
        </p:nvSpPr>
        <p:spPr>
          <a:xfrm>
            <a:off x="4076100" y="3726253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Interpolations</a:t>
            </a:r>
            <a:endParaRPr lang="nl-NL" dirty="0" smtClean="0"/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Smoothness</a:t>
            </a:r>
            <a:r>
              <a:rPr lang="nl-NL" sz="1200" dirty="0" smtClean="0"/>
              <a:t> of </a:t>
            </a:r>
            <a:r>
              <a:rPr lang="nl-NL" sz="1200" dirty="0" err="1" smtClean="0"/>
              <a:t>the</a:t>
            </a:r>
            <a:r>
              <a:rPr lang="nl-NL" sz="1200" dirty="0" smtClean="0"/>
              <a:t> Latent Space)</a:t>
            </a:r>
            <a:endParaRPr lang="nl-NL" sz="12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76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>
            <a:extLst>
              <a:ext uri="{FF2B5EF4-FFF2-40B4-BE49-F238E27FC236}">
                <a16:creationId xmlns:a16="http://schemas.microsoft.com/office/drawing/2014/main" xmlns="" id="{FE81A3A3-B91F-4881-BD0E-6157C1492B6F}"/>
              </a:ext>
            </a:extLst>
          </p:cNvPr>
          <p:cNvSpPr/>
          <p:nvPr/>
        </p:nvSpPr>
        <p:spPr>
          <a:xfrm>
            <a:off x="6066460" y="2646092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Generated</a:t>
            </a:r>
            <a:r>
              <a:rPr lang="nl-NL" dirty="0" smtClean="0"/>
              <a:t> Images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Regularization</a:t>
            </a:r>
            <a:r>
              <a:rPr lang="nl-NL" sz="1200" dirty="0" smtClean="0"/>
              <a:t> Term &amp; FID-Score)</a:t>
            </a:r>
            <a:endParaRPr lang="nl-NL" sz="1200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xmlns="" id="{3E4F7087-F9A3-4147-8164-C5644C6CEBC2}"/>
              </a:ext>
            </a:extLst>
          </p:cNvPr>
          <p:cNvSpPr/>
          <p:nvPr/>
        </p:nvSpPr>
        <p:spPr>
          <a:xfrm>
            <a:off x="2106540" y="1565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Model </a:t>
            </a:r>
            <a:r>
              <a:rPr lang="nl-NL" dirty="0" err="1" smtClean="0"/>
              <a:t>Complexity</a:t>
            </a:r>
            <a:endParaRPr lang="nl-NL" dirty="0" smtClean="0"/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Number</a:t>
            </a:r>
            <a:r>
              <a:rPr lang="nl-NL" sz="1200" dirty="0" smtClean="0"/>
              <a:t> of </a:t>
            </a:r>
            <a:r>
              <a:rPr lang="nl-NL" sz="1200" dirty="0" err="1" smtClean="0"/>
              <a:t>Trainable</a:t>
            </a:r>
            <a:r>
              <a:rPr lang="nl-NL" sz="1200" dirty="0" smtClean="0"/>
              <a:t> </a:t>
            </a:r>
            <a:r>
              <a:rPr lang="nl-NL" sz="1200" dirty="0" err="1" smtClean="0"/>
              <a:t>Weights</a:t>
            </a:r>
            <a:r>
              <a:rPr lang="nl-NL" sz="1200" dirty="0" smtClean="0"/>
              <a:t>)</a:t>
            </a:r>
            <a:endParaRPr lang="nl-NL" sz="1200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xmlns="" id="{90EB6CA2-F3AF-42D5-9933-A5D957954A0F}"/>
              </a:ext>
            </a:extLst>
          </p:cNvPr>
          <p:cNvSpPr/>
          <p:nvPr/>
        </p:nvSpPr>
        <p:spPr>
          <a:xfrm>
            <a:off x="6066460" y="1565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Computation</a:t>
            </a:r>
            <a:r>
              <a:rPr lang="nl-NL" dirty="0"/>
              <a:t> </a:t>
            </a:r>
            <a:r>
              <a:rPr lang="nl-NL" dirty="0" smtClean="0"/>
              <a:t>Speed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Computation</a:t>
            </a:r>
            <a:r>
              <a:rPr lang="nl-NL" sz="1200" dirty="0" smtClean="0"/>
              <a:t> Time per </a:t>
            </a:r>
            <a:r>
              <a:rPr lang="nl-NL" sz="1200" dirty="0" err="1" smtClean="0"/>
              <a:t>Epoch</a:t>
            </a:r>
            <a:r>
              <a:rPr lang="nl-NL" sz="1200" dirty="0" smtClean="0"/>
              <a:t>)</a:t>
            </a:r>
            <a:endParaRPr lang="nl-NL" sz="120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2106540" y="2646973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Reconstructions</a:t>
            </a:r>
            <a:endParaRPr lang="nl-NL" dirty="0" smtClean="0"/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Reconstruction</a:t>
            </a:r>
            <a:r>
              <a:rPr lang="nl-NL" sz="1200" dirty="0" smtClean="0"/>
              <a:t> Error)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xmlns="" id="{6B7B555D-E127-4A89-952D-BEF4F78038AD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Evaluation </a:t>
            </a:r>
            <a:r>
              <a:rPr lang="nl-NL" sz="1400" dirty="0" err="1"/>
              <a:t>Metrics</a:t>
            </a:r>
            <a:endParaRPr lang="nl-NL" sz="1400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FE81A3A3-B91F-4881-BD0E-6157C1492B6F}"/>
              </a:ext>
            </a:extLst>
          </p:cNvPr>
          <p:cNvSpPr/>
          <p:nvPr/>
        </p:nvSpPr>
        <p:spPr>
          <a:xfrm>
            <a:off x="4076100" y="3726253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Interpolations</a:t>
            </a:r>
            <a:endParaRPr lang="nl-NL" dirty="0" smtClean="0"/>
          </a:p>
          <a:p>
            <a:pPr algn="ctr"/>
            <a:r>
              <a:rPr lang="nl-NL" sz="1200" dirty="0"/>
              <a:t>(</a:t>
            </a:r>
            <a:r>
              <a:rPr lang="nl-NL" sz="1200" dirty="0" err="1"/>
              <a:t>Smoothness</a:t>
            </a:r>
            <a:r>
              <a:rPr lang="nl-NL" sz="1200" dirty="0"/>
              <a:t> of </a:t>
            </a:r>
            <a:r>
              <a:rPr lang="nl-NL" sz="1200" dirty="0" err="1"/>
              <a:t>the</a:t>
            </a:r>
            <a:r>
              <a:rPr lang="nl-NL" sz="1200" dirty="0"/>
              <a:t> Latent Space</a:t>
            </a:r>
            <a:r>
              <a:rPr lang="nl-NL" sz="1200" dirty="0" smtClean="0"/>
              <a:t>)</a:t>
            </a:r>
            <a:endParaRPr lang="nl-NL" sz="1200" dirty="0"/>
          </a:p>
        </p:txBody>
      </p:sp>
      <p:sp>
        <p:nvSpPr>
          <p:cNvPr id="2" name="Ovaal 1"/>
          <p:cNvSpPr/>
          <p:nvPr/>
        </p:nvSpPr>
        <p:spPr>
          <a:xfrm>
            <a:off x="1746140" y="2501931"/>
            <a:ext cx="8136559" cy="10079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/>
          <p:cNvSpPr/>
          <p:nvPr/>
        </p:nvSpPr>
        <p:spPr>
          <a:xfrm>
            <a:off x="5850700" y="1421851"/>
            <a:ext cx="4031999" cy="100799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1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26</a:t>
            </a:fld>
            <a:endParaRPr lang="en-GB"/>
          </a:p>
        </p:txBody>
      </p:sp>
      <p:grpSp>
        <p:nvGrpSpPr>
          <p:cNvPr id="29" name="Groep 28"/>
          <p:cNvGrpSpPr/>
          <p:nvPr/>
        </p:nvGrpSpPr>
        <p:grpSpPr>
          <a:xfrm>
            <a:off x="5335772" y="143922"/>
            <a:ext cx="1799866" cy="5757447"/>
            <a:chOff x="4615771" y="143922"/>
            <a:chExt cx="1799866" cy="5757447"/>
          </a:xfrm>
        </p:grpSpPr>
        <p:grpSp>
          <p:nvGrpSpPr>
            <p:cNvPr id="12" name="Groep 11"/>
            <p:cNvGrpSpPr>
              <a:grpSpLocks noChangeAspect="1"/>
            </p:cNvGrpSpPr>
            <p:nvPr/>
          </p:nvGrpSpPr>
          <p:grpSpPr>
            <a:xfrm rot="5400000">
              <a:off x="2629614" y="2514263"/>
              <a:ext cx="5400000" cy="1069306"/>
              <a:chOff x="306140" y="2013045"/>
              <a:chExt cx="10018445" cy="1983848"/>
            </a:xfrm>
          </p:grpSpPr>
          <p:pic>
            <p:nvPicPr>
              <p:cNvPr id="8" name="Afbeelding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6140" y="2016893"/>
                <a:ext cx="2013277" cy="1980000"/>
              </a:xfrm>
              <a:prstGeom prst="rect">
                <a:avLst/>
              </a:prstGeom>
            </p:spPr>
          </p:pic>
          <p:pic>
            <p:nvPicPr>
              <p:cNvPr id="9" name="Afbeelding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747" y="2016893"/>
                <a:ext cx="2204622" cy="1980000"/>
              </a:xfrm>
              <a:prstGeom prst="rect">
                <a:avLst/>
              </a:prstGeom>
            </p:spPr>
          </p:pic>
          <p:pic>
            <p:nvPicPr>
              <p:cNvPr id="10" name="Afbeelding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6700" y="2013045"/>
                <a:ext cx="2013277" cy="1980000"/>
              </a:xfrm>
              <a:prstGeom prst="rect">
                <a:avLst/>
              </a:prstGeom>
            </p:spPr>
          </p:pic>
          <p:pic>
            <p:nvPicPr>
              <p:cNvPr id="11" name="Afbeelding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1308" y="2013045"/>
                <a:ext cx="2013277" cy="1980000"/>
              </a:xfrm>
              <a:prstGeom prst="rect">
                <a:avLst/>
              </a:prstGeom>
            </p:spPr>
          </p:pic>
        </p:grpSp>
        <p:sp>
          <p:nvSpPr>
            <p:cNvPr id="14" name="Rechthoek 13"/>
            <p:cNvSpPr/>
            <p:nvPr/>
          </p:nvSpPr>
          <p:spPr>
            <a:xfrm>
              <a:off x="4615771" y="143922"/>
              <a:ext cx="1434403" cy="5757447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15" name="Groep 14"/>
            <p:cNvGrpSpPr/>
            <p:nvPr/>
          </p:nvGrpSpPr>
          <p:grpSpPr>
            <a:xfrm>
              <a:off x="5695637" y="2494062"/>
              <a:ext cx="720000" cy="720000"/>
              <a:chOff x="3941934" y="1340387"/>
              <a:chExt cx="1260000" cy="1260000"/>
            </a:xfrm>
          </p:grpSpPr>
          <p:sp>
            <p:nvSpPr>
              <p:cNvPr id="16" name="Ovaal 15"/>
              <p:cNvSpPr>
                <a:spLocks noChangeAspect="1"/>
              </p:cNvSpPr>
              <p:nvPr/>
            </p:nvSpPr>
            <p:spPr>
              <a:xfrm>
                <a:off x="3941934" y="1340387"/>
                <a:ext cx="1260000" cy="126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    </a:t>
                </a:r>
                <a:r>
                  <a:rPr lang="nl-NL" b="1" dirty="0" smtClean="0">
                    <a:solidFill>
                      <a:schemeClr val="tx1"/>
                    </a:solidFill>
                  </a:rPr>
                  <a:t>5</a:t>
                </a:r>
                <a:endParaRPr lang="nl-NL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Vermenigvuldigen 16"/>
              <p:cNvSpPr/>
              <p:nvPr/>
            </p:nvSpPr>
            <p:spPr>
              <a:xfrm>
                <a:off x="4235615" y="1770703"/>
                <a:ext cx="378000" cy="378000"/>
              </a:xfrm>
              <a:prstGeom prst="mathMultiply">
                <a:avLst>
                  <a:gd name="adj1" fmla="val 7619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/>
              </a:p>
            </p:txBody>
          </p:sp>
        </p:grpSp>
      </p:grpSp>
      <p:sp>
        <p:nvSpPr>
          <p:cNvPr id="20" name="Rechthoek 19"/>
          <p:cNvSpPr/>
          <p:nvPr/>
        </p:nvSpPr>
        <p:spPr>
          <a:xfrm>
            <a:off x="8215503" y="143923"/>
            <a:ext cx="1451197" cy="574467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α  = …</a:t>
            </a:r>
          </a:p>
          <a:p>
            <a:pPr algn="ctr"/>
            <a:endParaRPr lang="nl-NL" sz="24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l-GR" sz="24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nl-NL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…</a:t>
            </a:r>
          </a:p>
          <a:p>
            <a:pPr algn="ctr"/>
            <a:endParaRPr lang="nl-NL" sz="24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nl-NL" sz="24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 = …</a:t>
            </a:r>
          </a:p>
          <a:p>
            <a:pPr algn="ctr"/>
            <a:endParaRPr lang="nl-NL" sz="24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nl-NL" sz="24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 = …</a:t>
            </a:r>
          </a:p>
          <a:p>
            <a:pPr algn="ctr"/>
            <a:endParaRPr lang="nl-NL" sz="24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nl-NL" sz="24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nl-NL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nl-NL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  <a:p>
            <a:pPr algn="ctr"/>
            <a:endParaRPr lang="nl-NL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xmlns="" id="{6B7B555D-E127-4A89-952D-BEF4F78038AD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Approach</a:t>
            </a:r>
            <a:endParaRPr lang="nl-NL" sz="1400" dirty="0"/>
          </a:p>
        </p:txBody>
      </p:sp>
      <p:grpSp>
        <p:nvGrpSpPr>
          <p:cNvPr id="28" name="Groep 27"/>
          <p:cNvGrpSpPr/>
          <p:nvPr/>
        </p:nvGrpSpPr>
        <p:grpSpPr>
          <a:xfrm>
            <a:off x="2458395" y="125932"/>
            <a:ext cx="1438781" cy="5760000"/>
            <a:chOff x="1738394" y="125932"/>
            <a:chExt cx="1438781" cy="5760000"/>
          </a:xfrm>
        </p:grpSpPr>
        <p:pic>
          <p:nvPicPr>
            <p:cNvPr id="21" name="Afbeelding 20"/>
            <p:cNvPicPr>
              <a:picLocks noChangeAspect="1"/>
            </p:cNvPicPr>
            <p:nvPr/>
          </p:nvPicPr>
          <p:blipFill rotWithShape="1">
            <a:blip r:embed="rId6"/>
            <a:srcRect t="1971" b="2208"/>
            <a:stretch/>
          </p:blipFill>
          <p:spPr>
            <a:xfrm>
              <a:off x="1738394" y="125932"/>
              <a:ext cx="1438781" cy="5760000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cxnSp>
          <p:nvCxnSpPr>
            <p:cNvPr id="23" name="Rechte verbindingslijn 22"/>
            <p:cNvCxnSpPr/>
            <p:nvPr/>
          </p:nvCxnSpPr>
          <p:spPr>
            <a:xfrm>
              <a:off x="1747919" y="1133931"/>
              <a:ext cx="1422524" cy="1606026"/>
            </a:xfrm>
            <a:prstGeom prst="line">
              <a:avLst/>
            </a:prstGeom>
            <a:ln w="38100" cap="rnd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/>
            <p:cNvCxnSpPr/>
            <p:nvPr/>
          </p:nvCxnSpPr>
          <p:spPr>
            <a:xfrm>
              <a:off x="1747919" y="3308202"/>
              <a:ext cx="1422524" cy="1606026"/>
            </a:xfrm>
            <a:prstGeom prst="line">
              <a:avLst/>
            </a:prstGeom>
            <a:ln w="38100" cap="rnd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hoek 24"/>
            <p:cNvSpPr/>
            <p:nvPr/>
          </p:nvSpPr>
          <p:spPr>
            <a:xfrm>
              <a:off x="2032898" y="552106"/>
              <a:ext cx="864000" cy="43200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/>
                <a:t>Train</a:t>
              </a:r>
              <a:endParaRPr lang="nl-NL" sz="1200" b="1" dirty="0"/>
            </a:p>
          </p:txBody>
        </p:sp>
        <p:sp>
          <p:nvSpPr>
            <p:cNvPr id="26" name="Rechthoek 25"/>
            <p:cNvSpPr/>
            <p:nvPr/>
          </p:nvSpPr>
          <p:spPr>
            <a:xfrm>
              <a:off x="2032898" y="2725118"/>
              <a:ext cx="864000" cy="43200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err="1" smtClean="0"/>
                <a:t>Validation</a:t>
              </a:r>
              <a:endParaRPr lang="nl-NL" sz="1200" b="1" dirty="0"/>
            </a:p>
          </p:txBody>
        </p:sp>
        <p:sp>
          <p:nvSpPr>
            <p:cNvPr id="27" name="Rechthoek 26"/>
            <p:cNvSpPr/>
            <p:nvPr/>
          </p:nvSpPr>
          <p:spPr>
            <a:xfrm>
              <a:off x="2024400" y="4968525"/>
              <a:ext cx="864000" cy="43200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/>
                <a:t>Test</a:t>
              </a:r>
              <a:endParaRPr lang="nl-NL" sz="1200" b="1" dirty="0"/>
            </a:p>
          </p:txBody>
        </p:sp>
      </p:grpSp>
      <p:pic>
        <p:nvPicPr>
          <p:cNvPr id="32" name="Afbeelding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80674">
            <a:off x="2668165" y="3688650"/>
            <a:ext cx="667268" cy="429941"/>
          </a:xfrm>
          <a:prstGeom prst="rect">
            <a:avLst/>
          </a:prstGeom>
        </p:spPr>
      </p:pic>
      <p:pic>
        <p:nvPicPr>
          <p:cNvPr id="33" name="Afbeelding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80674">
            <a:off x="2668165" y="1506104"/>
            <a:ext cx="667268" cy="42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826BC262-F0B2-4E5E-9CA2-C9B54CDD6464}"/>
              </a:ext>
            </a:extLst>
          </p:cNvPr>
          <p:cNvSpPr/>
          <p:nvPr/>
        </p:nvSpPr>
        <p:spPr>
          <a:xfrm>
            <a:off x="1746300" y="1561574"/>
            <a:ext cx="7200800" cy="144016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 err="1" smtClean="0"/>
              <a:t>Results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520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6" name="Tekstvak 5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69" y="701931"/>
            <a:ext cx="5688061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69" y="701931"/>
            <a:ext cx="5688061" cy="3749365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6" name="Tekstvak 5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al 6"/>
          <p:cNvSpPr/>
          <p:nvPr/>
        </p:nvSpPr>
        <p:spPr>
          <a:xfrm>
            <a:off x="3880506" y="1061931"/>
            <a:ext cx="4320000" cy="648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19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826BC262-F0B2-4E5E-9CA2-C9B54CDD6464}"/>
              </a:ext>
            </a:extLst>
          </p:cNvPr>
          <p:cNvSpPr/>
          <p:nvPr/>
        </p:nvSpPr>
        <p:spPr>
          <a:xfrm>
            <a:off x="1746300" y="1561574"/>
            <a:ext cx="7200800" cy="144016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 err="1" smtClean="0"/>
              <a:t>Introduction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82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69" y="701931"/>
            <a:ext cx="5688061" cy="3749365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6" name="Tekstvak 5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vaal 8"/>
          <p:cNvSpPr/>
          <p:nvPr/>
        </p:nvSpPr>
        <p:spPr>
          <a:xfrm rot="5400000">
            <a:off x="1748086" y="2309438"/>
            <a:ext cx="3615913" cy="936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695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69" y="701931"/>
            <a:ext cx="5688061" cy="3749365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6" name="Tekstvak 5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al 6"/>
          <p:cNvSpPr/>
          <p:nvPr/>
        </p:nvSpPr>
        <p:spPr>
          <a:xfrm rot="5400000">
            <a:off x="1135030" y="2309438"/>
            <a:ext cx="3615913" cy="936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38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10" name="Tekstvak 9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0" y="269931"/>
            <a:ext cx="7565792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10" name="Tekstvak 9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0" y="269931"/>
            <a:ext cx="7565792" cy="4176122"/>
          </a:xfrm>
          <a:prstGeom prst="rect">
            <a:avLst/>
          </a:prstGeom>
        </p:spPr>
      </p:pic>
      <p:sp>
        <p:nvSpPr>
          <p:cNvPr id="6" name="Ovaal 5"/>
          <p:cNvSpPr/>
          <p:nvPr/>
        </p:nvSpPr>
        <p:spPr>
          <a:xfrm>
            <a:off x="5256016" y="2661045"/>
            <a:ext cx="2627670" cy="50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/>
          <p:cNvSpPr/>
          <p:nvPr/>
        </p:nvSpPr>
        <p:spPr>
          <a:xfrm>
            <a:off x="6618890" y="1554026"/>
            <a:ext cx="1368000" cy="79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06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10" name="Tekstvak 9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54" y="369182"/>
            <a:ext cx="4755292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10" name="Tekstvak 9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54" y="369182"/>
            <a:ext cx="4755292" cy="5273497"/>
          </a:xfrm>
          <a:prstGeom prst="rect">
            <a:avLst/>
          </a:prstGeom>
        </p:spPr>
      </p:pic>
      <p:sp>
        <p:nvSpPr>
          <p:cNvPr id="8" name="Ovaal 7"/>
          <p:cNvSpPr/>
          <p:nvPr/>
        </p:nvSpPr>
        <p:spPr>
          <a:xfrm>
            <a:off x="3511030" y="3149931"/>
            <a:ext cx="4571670" cy="79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/>
          <p:cNvSpPr/>
          <p:nvPr/>
        </p:nvSpPr>
        <p:spPr>
          <a:xfrm>
            <a:off x="5490700" y="1163524"/>
            <a:ext cx="2339670" cy="79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/>
          <p:cNvSpPr/>
          <p:nvPr/>
        </p:nvSpPr>
        <p:spPr>
          <a:xfrm>
            <a:off x="5517970" y="3813844"/>
            <a:ext cx="2312400" cy="79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/>
          <p:cNvSpPr/>
          <p:nvPr/>
        </p:nvSpPr>
        <p:spPr>
          <a:xfrm>
            <a:off x="5490700" y="1812293"/>
            <a:ext cx="2312400" cy="79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9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10" name="Tekstvak 9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54" y="369182"/>
            <a:ext cx="4755292" cy="5273497"/>
          </a:xfrm>
          <a:prstGeom prst="rect">
            <a:avLst/>
          </a:prstGeom>
        </p:spPr>
      </p:pic>
      <p:sp>
        <p:nvSpPr>
          <p:cNvPr id="9" name="Ovaal 8"/>
          <p:cNvSpPr/>
          <p:nvPr/>
        </p:nvSpPr>
        <p:spPr>
          <a:xfrm>
            <a:off x="5437688" y="2501931"/>
            <a:ext cx="2339670" cy="79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/>
          <p:cNvSpPr/>
          <p:nvPr/>
        </p:nvSpPr>
        <p:spPr>
          <a:xfrm>
            <a:off x="6637660" y="4519702"/>
            <a:ext cx="899670" cy="79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04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10" name="Tekstvak 9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54" y="369182"/>
            <a:ext cx="4755292" cy="5273497"/>
          </a:xfrm>
          <a:prstGeom prst="rect">
            <a:avLst/>
          </a:prstGeom>
        </p:spPr>
      </p:pic>
      <p:sp>
        <p:nvSpPr>
          <p:cNvPr id="8" name="Ovaal 7"/>
          <p:cNvSpPr/>
          <p:nvPr/>
        </p:nvSpPr>
        <p:spPr>
          <a:xfrm>
            <a:off x="4050700" y="701931"/>
            <a:ext cx="1907670" cy="494074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63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10" name="Tekstvak 9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54" y="369182"/>
            <a:ext cx="4755292" cy="5273497"/>
          </a:xfrm>
          <a:prstGeom prst="rect">
            <a:avLst/>
          </a:prstGeom>
        </p:spPr>
      </p:pic>
      <p:sp>
        <p:nvSpPr>
          <p:cNvPr id="8" name="Ovaal 7"/>
          <p:cNvSpPr/>
          <p:nvPr/>
        </p:nvSpPr>
        <p:spPr>
          <a:xfrm>
            <a:off x="3511030" y="4517931"/>
            <a:ext cx="4571670" cy="792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69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Results</a:t>
            </a:r>
            <a:r>
              <a:rPr lang="nl-NL" sz="1400" dirty="0"/>
              <a:t>: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MNIST</a:t>
            </a:r>
            <a:endParaRPr lang="nl-NL" sz="1400" dirty="0"/>
          </a:p>
        </p:txBody>
      </p:sp>
      <p:sp>
        <p:nvSpPr>
          <p:cNvPr id="10" name="Tekstvak 9"/>
          <p:cNvSpPr txBox="1"/>
          <p:nvPr/>
        </p:nvSpPr>
        <p:spPr>
          <a:xfrm>
            <a:off x="8418515" y="3797931"/>
            <a:ext cx="1968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 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PNL =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  = Non-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Learnable</a:t>
            </a:r>
            <a:endParaRPr lang="nl-NL" sz="1100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RKS = Random Kitchen </a:t>
            </a:r>
          </a:p>
          <a:p>
            <a:r>
              <a:rPr lang="nl-NL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1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Sinks</a:t>
            </a:r>
            <a:endParaRPr lang="nl-NL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0" y="1421931"/>
            <a:ext cx="7779170" cy="3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2836645" y="854008"/>
            <a:ext cx="2879001" cy="2882767"/>
            <a:chOff x="745907" y="833321"/>
            <a:chExt cx="3592361" cy="3600000"/>
          </a:xfrm>
        </p:grpSpPr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918268" y="1373321"/>
              <a:ext cx="3600000" cy="2520000"/>
            </a:xfrm>
            <a:prstGeom prst="trapezoid">
              <a:avLst>
                <a:gd name="adj" fmla="val 28469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Encoder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q</a:t>
              </a:r>
              <a:r>
                <a:rPr lang="nl-NL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z|x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xmlns="" id="{A3D0D726-7BBA-409B-A4A8-FC73F9B543E0}"/>
                </a:ext>
              </a:extLst>
            </p:cNvPr>
            <p:cNvSpPr/>
            <p:nvPr/>
          </p:nvSpPr>
          <p:spPr>
            <a:xfrm>
              <a:off x="3978268" y="155332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xmlns="" id="{D6659F0B-E120-43BE-8931-EC8670FE2131}"/>
                </a:ext>
              </a:extLst>
            </p:cNvPr>
            <p:cNvSpPr/>
            <p:nvPr/>
          </p:nvSpPr>
          <p:spPr>
            <a:xfrm>
              <a:off x="3978268" y="263967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r>
                <a:rPr lang="nl-NL" sz="1200" baseline="30000" dirty="0">
                  <a:solidFill>
                    <a:schemeClr val="tx1"/>
                  </a:solidFill>
                </a:rPr>
                <a:t>2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745907" y="833321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0440490F-CB15-40EE-8EC2-1E4E3AD4F3E3}"/>
                </a:ext>
              </a:extLst>
            </p:cNvPr>
            <p:cNvSpPr/>
            <p:nvPr/>
          </p:nvSpPr>
          <p:spPr>
            <a:xfrm>
              <a:off x="3978268" y="154576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xmlns="" id="{8DB8945E-1B3A-466A-AF26-0D5081C2F5AC}"/>
                </a:ext>
              </a:extLst>
            </p:cNvPr>
            <p:cNvSpPr/>
            <p:nvPr/>
          </p:nvSpPr>
          <p:spPr>
            <a:xfrm>
              <a:off x="3978268" y="263211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914625"/>
            <a:ext cx="1937605" cy="773037"/>
            <a:chOff x="4047388" y="1790136"/>
            <a:chExt cx="2700001" cy="111673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</p:grpSp>
      <p:sp>
        <p:nvSpPr>
          <p:cNvPr id="40" name="Rechthoek 39">
            <a:extLst>
              <a:ext uri="{FF2B5EF4-FFF2-40B4-BE49-F238E27FC236}">
                <a16:creationId xmlns:a16="http://schemas.microsoft.com/office/drawing/2014/main" xmlns="" id="{F8D8E43A-6BFA-44F2-914C-7CFFA80EDB5E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Variational</a:t>
            </a:r>
            <a:endParaRPr lang="nl-NL" sz="1400" dirty="0" smtClean="0"/>
          </a:p>
          <a:p>
            <a:pPr algn="ctr"/>
            <a:r>
              <a:rPr lang="nl-NL" sz="1400" dirty="0" err="1" smtClean="0"/>
              <a:t>AutoEncoder</a:t>
            </a:r>
            <a:endParaRPr lang="nl-NL" sz="14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1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8" y="0"/>
            <a:ext cx="1808504" cy="6011863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Original </a:t>
            </a:r>
          </a:p>
          <a:p>
            <a:pPr algn="ctr"/>
            <a:r>
              <a:rPr lang="nl-NL" sz="1400" dirty="0" smtClean="0"/>
              <a:t>Data</a:t>
            </a:r>
            <a:endParaRPr lang="nl-NL" sz="14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xmlns="" id="{3E4F7087-F9A3-4147-8164-C5644C6CEBC2}"/>
              </a:ext>
            </a:extLst>
          </p:cNvPr>
          <p:cNvSpPr/>
          <p:nvPr/>
        </p:nvSpPr>
        <p:spPr>
          <a:xfrm>
            <a:off x="3546780" y="269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Generated</a:t>
            </a:r>
            <a:r>
              <a:rPr lang="nl-NL" dirty="0" smtClean="0"/>
              <a:t> Images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5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84" y="-1"/>
            <a:ext cx="1808504" cy="6011863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8" y="0"/>
            <a:ext cx="1808504" cy="6011863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2465736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Learnable</a:t>
            </a:r>
            <a:endParaRPr lang="nl-NL" sz="1400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Original </a:t>
            </a:r>
          </a:p>
          <a:p>
            <a:pPr algn="ctr"/>
            <a:r>
              <a:rPr lang="nl-NL" sz="1400" dirty="0" smtClean="0"/>
              <a:t>Data</a:t>
            </a:r>
            <a:endParaRPr lang="nl-NL" sz="14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xmlns="" id="{3E4F7087-F9A3-4147-8164-C5644C6CEBC2}"/>
              </a:ext>
            </a:extLst>
          </p:cNvPr>
          <p:cNvSpPr/>
          <p:nvPr/>
        </p:nvSpPr>
        <p:spPr>
          <a:xfrm>
            <a:off x="3546780" y="269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Generated</a:t>
            </a:r>
            <a:r>
              <a:rPr lang="nl-NL" dirty="0" smtClean="0"/>
              <a:t> Images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90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48" y="0"/>
            <a:ext cx="1808504" cy="6011863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84" y="-1"/>
            <a:ext cx="1808504" cy="6011863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8" y="0"/>
            <a:ext cx="1808504" cy="6011863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2465736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Learnable</a:t>
            </a:r>
            <a:endParaRPr lang="nl-NL" sz="1400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4627012" y="4944433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Partially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Non-</a:t>
            </a:r>
            <a:r>
              <a:rPr lang="nl-NL" sz="1400" dirty="0" err="1" smtClean="0"/>
              <a:t>Learnable</a:t>
            </a:r>
            <a:endParaRPr lang="nl-NL" sz="1400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Original </a:t>
            </a:r>
          </a:p>
          <a:p>
            <a:pPr algn="ctr"/>
            <a:r>
              <a:rPr lang="nl-NL" sz="1400" dirty="0" smtClean="0"/>
              <a:t>Data</a:t>
            </a:r>
            <a:endParaRPr lang="nl-NL" sz="14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xmlns="" id="{3E4F7087-F9A3-4147-8164-C5644C6CEBC2}"/>
              </a:ext>
            </a:extLst>
          </p:cNvPr>
          <p:cNvSpPr/>
          <p:nvPr/>
        </p:nvSpPr>
        <p:spPr>
          <a:xfrm>
            <a:off x="3546780" y="269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Generated</a:t>
            </a:r>
            <a:r>
              <a:rPr lang="nl-NL" dirty="0" smtClean="0"/>
              <a:t> Images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475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492" y="0"/>
            <a:ext cx="1808504" cy="6011863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48" y="0"/>
            <a:ext cx="1808504" cy="6011863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84" y="-1"/>
            <a:ext cx="1808504" cy="6011863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8" y="0"/>
            <a:ext cx="1808504" cy="6011863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2465736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Learnable</a:t>
            </a:r>
            <a:endParaRPr lang="nl-NL" sz="1400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4627012" y="4944433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Partially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Non-</a:t>
            </a:r>
            <a:r>
              <a:rPr lang="nl-NL" sz="1400" dirty="0" err="1" smtClean="0"/>
              <a:t>Learnable</a:t>
            </a:r>
            <a:endParaRPr lang="nl-NL" sz="1400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Original </a:t>
            </a:r>
          </a:p>
          <a:p>
            <a:pPr algn="ctr"/>
            <a:r>
              <a:rPr lang="nl-NL" sz="1400" dirty="0" smtClean="0"/>
              <a:t>Data</a:t>
            </a:r>
            <a:endParaRPr lang="nl-NL" sz="14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xmlns="" id="{3E4F7087-F9A3-4147-8164-C5644C6CEBC2}"/>
              </a:ext>
            </a:extLst>
          </p:cNvPr>
          <p:cNvSpPr/>
          <p:nvPr/>
        </p:nvSpPr>
        <p:spPr>
          <a:xfrm>
            <a:off x="3546780" y="269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Generated</a:t>
            </a:r>
            <a:r>
              <a:rPr lang="nl-NL" dirty="0" smtClean="0"/>
              <a:t> Images</a:t>
            </a:r>
            <a:endParaRPr lang="nl-NL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6786048" y="4944433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Non-</a:t>
            </a:r>
            <a:r>
              <a:rPr lang="nl-NL" sz="1400" dirty="0" err="1" smtClean="0"/>
              <a:t>Learnable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59815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72" y="2181"/>
            <a:ext cx="1808504" cy="6011863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492" y="0"/>
            <a:ext cx="1808504" cy="6011863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48" y="0"/>
            <a:ext cx="1808504" cy="6011863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84" y="-1"/>
            <a:ext cx="1808504" cy="6011863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8" y="0"/>
            <a:ext cx="1808504" cy="6011863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2465736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Learnable</a:t>
            </a:r>
            <a:endParaRPr lang="nl-NL" sz="14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8947324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Random </a:t>
            </a:r>
          </a:p>
          <a:p>
            <a:pPr algn="ctr"/>
            <a:r>
              <a:rPr lang="nl-NL" sz="1400" dirty="0" smtClean="0"/>
              <a:t>Kitchen </a:t>
            </a:r>
            <a:r>
              <a:rPr lang="nl-NL" sz="1400" dirty="0" err="1" smtClean="0"/>
              <a:t>Sinks</a:t>
            </a:r>
            <a:endParaRPr lang="nl-NL" sz="1400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4627012" y="4944433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Partially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Non-</a:t>
            </a:r>
            <a:r>
              <a:rPr lang="nl-NL" sz="1400" dirty="0" err="1" smtClean="0"/>
              <a:t>Learnable</a:t>
            </a:r>
            <a:endParaRPr lang="nl-NL" sz="1400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306700" y="4951702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Original </a:t>
            </a:r>
          </a:p>
          <a:p>
            <a:pPr algn="ctr"/>
            <a:r>
              <a:rPr lang="nl-NL" sz="1400" dirty="0" smtClean="0"/>
              <a:t>Data</a:t>
            </a:r>
            <a:endParaRPr lang="nl-NL" sz="14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xmlns="" id="{3E4F7087-F9A3-4147-8164-C5644C6CEBC2}"/>
              </a:ext>
            </a:extLst>
          </p:cNvPr>
          <p:cNvSpPr/>
          <p:nvPr/>
        </p:nvSpPr>
        <p:spPr>
          <a:xfrm>
            <a:off x="3546780" y="269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Generated</a:t>
            </a:r>
            <a:r>
              <a:rPr lang="nl-NL" dirty="0" smtClean="0"/>
              <a:t> Images</a:t>
            </a:r>
            <a:endParaRPr lang="nl-NL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6786048" y="4944433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Non-</a:t>
            </a:r>
            <a:r>
              <a:rPr lang="nl-NL" sz="1400" dirty="0" err="1" smtClean="0"/>
              <a:t>Learnable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88281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826BC262-F0B2-4E5E-9CA2-C9B54CDD6464}"/>
              </a:ext>
            </a:extLst>
          </p:cNvPr>
          <p:cNvSpPr/>
          <p:nvPr/>
        </p:nvSpPr>
        <p:spPr>
          <a:xfrm>
            <a:off x="1746300" y="1561574"/>
            <a:ext cx="7200800" cy="144016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 err="1" smtClean="0"/>
              <a:t>Conclusion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4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37" name="Kruis 36"/>
          <p:cNvSpPr/>
          <p:nvPr/>
        </p:nvSpPr>
        <p:spPr>
          <a:xfrm>
            <a:off x="3009685" y="2285931"/>
            <a:ext cx="450000" cy="450000"/>
          </a:xfrm>
          <a:prstGeom prst="plus">
            <a:avLst>
              <a:gd name="adj" fmla="val 357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41" name="Groep 40"/>
          <p:cNvGrpSpPr/>
          <p:nvPr/>
        </p:nvGrpSpPr>
        <p:grpSpPr>
          <a:xfrm>
            <a:off x="7578700" y="2231931"/>
            <a:ext cx="450000" cy="325240"/>
            <a:chOff x="7722700" y="2231931"/>
            <a:chExt cx="450000" cy="325240"/>
          </a:xfrm>
        </p:grpSpPr>
        <p:sp>
          <p:nvSpPr>
            <p:cNvPr id="38" name="Rechthoek 37"/>
            <p:cNvSpPr/>
            <p:nvPr/>
          </p:nvSpPr>
          <p:spPr>
            <a:xfrm>
              <a:off x="7722700" y="2231931"/>
              <a:ext cx="450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9" name="Rechthoek 38"/>
            <p:cNvSpPr/>
            <p:nvPr/>
          </p:nvSpPr>
          <p:spPr>
            <a:xfrm>
              <a:off x="7722700" y="2449171"/>
              <a:ext cx="450000" cy="1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40" name="Lachebekje 39"/>
          <p:cNvSpPr/>
          <p:nvPr/>
        </p:nvSpPr>
        <p:spPr>
          <a:xfrm>
            <a:off x="8389950" y="1565931"/>
            <a:ext cx="1800000" cy="1800000"/>
          </a:xfrm>
          <a:prstGeom prst="smileyFac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Conclusion</a:t>
            </a:r>
            <a:endParaRPr lang="nl-NL" sz="1400" dirty="0"/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76" y="469171"/>
            <a:ext cx="2013277" cy="1980000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6" y="2611171"/>
            <a:ext cx="2013277" cy="19800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592" y="1692469"/>
            <a:ext cx="3593483" cy="1636924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86" r="65959"/>
          <a:stretch/>
        </p:blipFill>
        <p:spPr>
          <a:xfrm>
            <a:off x="8121908" y="2645931"/>
            <a:ext cx="603052" cy="6192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isometricOffAxis1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Afbeelding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75" r="65982"/>
          <a:stretch/>
        </p:blipFill>
        <p:spPr>
          <a:xfrm>
            <a:off x="8109752" y="1460402"/>
            <a:ext cx="615208" cy="62071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isometricOffAxis1Righ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955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42" y="-12069"/>
            <a:ext cx="1808504" cy="6011863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95" y="-12069"/>
            <a:ext cx="1808504" cy="6011863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Conclusion</a:t>
            </a:r>
            <a:endParaRPr lang="nl-NL" sz="1400" dirty="0"/>
          </a:p>
        </p:txBody>
      </p:sp>
      <p:sp>
        <p:nvSpPr>
          <p:cNvPr id="33" name="Lachebekje 32"/>
          <p:cNvSpPr/>
          <p:nvPr/>
        </p:nvSpPr>
        <p:spPr>
          <a:xfrm>
            <a:off x="8389950" y="1565931"/>
            <a:ext cx="1800000" cy="1800000"/>
          </a:xfrm>
          <a:prstGeom prst="smileyFace">
            <a:avLst>
              <a:gd name="adj" fmla="val -514"/>
            </a:avLst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5806594" y="2105931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Non-</a:t>
            </a:r>
            <a:r>
              <a:rPr lang="nl-NL" sz="1400" dirty="0" err="1" smtClean="0"/>
              <a:t>Learnable</a:t>
            </a:r>
            <a:endParaRPr lang="nl-NL" sz="1400" dirty="0"/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2917347" y="2105931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Original </a:t>
            </a:r>
          </a:p>
          <a:p>
            <a:pPr algn="ctr"/>
            <a:r>
              <a:rPr lang="nl-NL" sz="1400" dirty="0" smtClean="0"/>
              <a:t>Data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8424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42" y="-12070"/>
            <a:ext cx="1808504" cy="6011863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95" y="-12069"/>
            <a:ext cx="1808504" cy="6011863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Conclusion</a:t>
            </a:r>
            <a:endParaRPr lang="nl-NL" sz="1400" dirty="0"/>
          </a:p>
        </p:txBody>
      </p:sp>
      <p:sp>
        <p:nvSpPr>
          <p:cNvPr id="33" name="Lachebekje 32"/>
          <p:cNvSpPr/>
          <p:nvPr/>
        </p:nvSpPr>
        <p:spPr>
          <a:xfrm>
            <a:off x="8389950" y="1565931"/>
            <a:ext cx="1800000" cy="1800000"/>
          </a:xfrm>
          <a:prstGeom prst="smileyFace">
            <a:avLst>
              <a:gd name="adj" fmla="val 773"/>
            </a:avLst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5806594" y="2105931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Random </a:t>
            </a:r>
          </a:p>
          <a:p>
            <a:pPr algn="ctr"/>
            <a:r>
              <a:rPr lang="nl-NL" sz="1400" dirty="0" smtClean="0"/>
              <a:t>Kitchen </a:t>
            </a:r>
            <a:r>
              <a:rPr lang="nl-NL" sz="1400" dirty="0" err="1" smtClean="0"/>
              <a:t>Sinks</a:t>
            </a:r>
            <a:endParaRPr lang="nl-NL" sz="1400" dirty="0"/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2917347" y="2105931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Original </a:t>
            </a:r>
          </a:p>
          <a:p>
            <a:pPr algn="ctr"/>
            <a:r>
              <a:rPr lang="nl-NL" sz="1400" dirty="0" smtClean="0"/>
              <a:t>Data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58286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95" y="0"/>
            <a:ext cx="1808504" cy="601186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42" y="16851"/>
            <a:ext cx="1808504" cy="6011863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xmlns="" id="{CD591024-792D-4917-BF6E-F7986E53FAC6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Conclusion</a:t>
            </a:r>
            <a:endParaRPr lang="nl-NL" sz="1400" dirty="0"/>
          </a:p>
        </p:txBody>
      </p:sp>
      <p:sp>
        <p:nvSpPr>
          <p:cNvPr id="33" name="Lachebekje 32"/>
          <p:cNvSpPr/>
          <p:nvPr/>
        </p:nvSpPr>
        <p:spPr>
          <a:xfrm>
            <a:off x="8389950" y="1565931"/>
            <a:ext cx="1800000" cy="180000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5806594" y="2105931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Partially</a:t>
            </a:r>
            <a:endParaRPr lang="nl-NL" sz="1400" dirty="0"/>
          </a:p>
          <a:p>
            <a:pPr algn="ctr"/>
            <a:r>
              <a:rPr lang="nl-NL" sz="1400" dirty="0" smtClean="0"/>
              <a:t>Non-</a:t>
            </a:r>
            <a:r>
              <a:rPr lang="nl-NL" sz="1400" dirty="0" err="1" smtClean="0"/>
              <a:t>Learnable</a:t>
            </a:r>
            <a:endParaRPr lang="nl-NL" sz="1400" dirty="0"/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xmlns="" id="{7401DE96-332B-4CD3-8A5C-30C69A3F930D}"/>
              </a:ext>
            </a:extLst>
          </p:cNvPr>
          <p:cNvSpPr/>
          <p:nvPr/>
        </p:nvSpPr>
        <p:spPr>
          <a:xfrm>
            <a:off x="2917347" y="2105931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Learnable</a:t>
            </a:r>
            <a:endParaRPr lang="nl-NL" sz="1400" dirty="0"/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347" y="2967488"/>
            <a:ext cx="1260000" cy="1312942"/>
          </a:xfrm>
          <a:prstGeom prst="rect">
            <a:avLst/>
          </a:prstGeom>
        </p:spPr>
      </p:pic>
      <p:pic>
        <p:nvPicPr>
          <p:cNvPr id="39" name="Afbeelding 3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96594" y="2967488"/>
            <a:ext cx="1260000" cy="13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2836645" y="854008"/>
            <a:ext cx="4752944" cy="3181213"/>
            <a:chOff x="745907" y="833321"/>
            <a:chExt cx="5930632" cy="3972699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xmlns="" id="{1903573D-FBC0-4FB0-BF7B-1F6702842D43}"/>
                </a:ext>
              </a:extLst>
            </p:cNvPr>
            <p:cNvSpPr/>
            <p:nvPr/>
          </p:nvSpPr>
          <p:spPr>
            <a:xfrm>
              <a:off x="4686287" y="372602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N(0,1)</a:t>
              </a:r>
            </a:p>
          </p:txBody>
        </p:sp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918268" y="1373321"/>
              <a:ext cx="3600000" cy="2520000"/>
            </a:xfrm>
            <a:prstGeom prst="trapezoid">
              <a:avLst>
                <a:gd name="adj" fmla="val 28469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Encoder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q</a:t>
              </a:r>
              <a:r>
                <a:rPr lang="nl-NL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z|x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xmlns="" id="{A3D0D726-7BBA-409B-A4A8-FC73F9B543E0}"/>
                </a:ext>
              </a:extLst>
            </p:cNvPr>
            <p:cNvSpPr/>
            <p:nvPr/>
          </p:nvSpPr>
          <p:spPr>
            <a:xfrm>
              <a:off x="3978268" y="155332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xmlns="" id="{D6659F0B-E120-43BE-8931-EC8670FE2131}"/>
                </a:ext>
              </a:extLst>
            </p:cNvPr>
            <p:cNvSpPr/>
            <p:nvPr/>
          </p:nvSpPr>
          <p:spPr>
            <a:xfrm>
              <a:off x="3978268" y="263967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r>
                <a:rPr lang="nl-NL" sz="1200" baseline="30000" dirty="0">
                  <a:solidFill>
                    <a:schemeClr val="tx1"/>
                  </a:solidFill>
                </a:rPr>
                <a:t>2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xmlns="" id="{B3118607-B41D-40AE-A77B-7FBB109B8F11}"/>
                </a:ext>
              </a:extLst>
            </p:cNvPr>
            <p:cNvSpPr/>
            <p:nvPr/>
          </p:nvSpPr>
          <p:spPr>
            <a:xfrm>
              <a:off x="6136541" y="209967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z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xmlns="" id="{CE36E70C-5230-44F5-B527-DE9180FB4D49}"/>
                </a:ext>
              </a:extLst>
            </p:cNvPr>
            <p:cNvSpPr/>
            <p:nvPr/>
          </p:nvSpPr>
          <p:spPr>
            <a:xfrm>
              <a:off x="5411933" y="372602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ε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xmlns="" id="{B5F329B8-2EC2-486E-B21D-1CB049CBE88F}"/>
                </a:ext>
              </a:extLst>
            </p:cNvPr>
            <p:cNvSpPr/>
            <p:nvPr/>
          </p:nvSpPr>
          <p:spPr>
            <a:xfrm>
              <a:off x="5956540" y="1564871"/>
              <a:ext cx="719999" cy="425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Latent </a:t>
              </a:r>
            </a:p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Space</a:t>
              </a:r>
            </a:p>
          </p:txBody>
        </p:sp>
        <p:cxnSp>
          <p:nvCxnSpPr>
            <p:cNvPr id="15" name="Verbindingslijn: gebogen 14">
              <a:extLst>
                <a:ext uri="{FF2B5EF4-FFF2-40B4-BE49-F238E27FC236}">
                  <a16:creationId xmlns:a16="http://schemas.microsoft.com/office/drawing/2014/main" xmlns="" id="{4BB699A5-3E96-47FF-A7E9-8BEC2328B426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4338268" y="2093320"/>
              <a:ext cx="1798273" cy="54635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Verbindingslijn: gebogen 15">
              <a:extLst>
                <a:ext uri="{FF2B5EF4-FFF2-40B4-BE49-F238E27FC236}">
                  <a16:creationId xmlns:a16="http://schemas.microsoft.com/office/drawing/2014/main" xmlns="" id="{EF776822-55F0-4D85-821A-406DE11A15EA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338268" y="2639670"/>
              <a:ext cx="1798273" cy="54000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xmlns="" id="{FE8FC78F-6152-4856-AF4D-1751396A66E4}"/>
                </a:ext>
              </a:extLst>
            </p:cNvPr>
            <p:cNvCxnSpPr>
              <a:cxnSpLocks/>
              <a:stCxn id="13" idx="1"/>
              <a:endCxn id="5" idx="3"/>
            </p:cNvCxnSpPr>
            <p:nvPr/>
          </p:nvCxnSpPr>
          <p:spPr>
            <a:xfrm flipH="1">
              <a:off x="5046287" y="4266020"/>
              <a:ext cx="365646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xmlns="" id="{E677AABD-D994-4774-A589-7DC58C649BDF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5590350" y="3186020"/>
              <a:ext cx="1583" cy="54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745907" y="833321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0440490F-CB15-40EE-8EC2-1E4E3AD4F3E3}"/>
                </a:ext>
              </a:extLst>
            </p:cNvPr>
            <p:cNvSpPr/>
            <p:nvPr/>
          </p:nvSpPr>
          <p:spPr>
            <a:xfrm>
              <a:off x="3978268" y="154576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xmlns="" id="{8DB8945E-1B3A-466A-AF26-0D5081C2F5AC}"/>
                </a:ext>
              </a:extLst>
            </p:cNvPr>
            <p:cNvSpPr/>
            <p:nvPr/>
          </p:nvSpPr>
          <p:spPr>
            <a:xfrm>
              <a:off x="3978268" y="263211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914624"/>
            <a:ext cx="1937605" cy="1234570"/>
            <a:chOff x="4047388" y="1790136"/>
            <a:chExt cx="2700001" cy="1783470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</p:grpSp>
      <p:sp>
        <p:nvSpPr>
          <p:cNvPr id="40" name="Rechthoek 39">
            <a:extLst>
              <a:ext uri="{FF2B5EF4-FFF2-40B4-BE49-F238E27FC236}">
                <a16:creationId xmlns:a16="http://schemas.microsoft.com/office/drawing/2014/main" xmlns="" id="{F8D8E43A-6BFA-44F2-914C-7CFFA80EDB5E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Variational</a:t>
            </a:r>
            <a:endParaRPr lang="nl-NL" sz="1400" dirty="0" smtClean="0"/>
          </a:p>
          <a:p>
            <a:pPr algn="ctr"/>
            <a:r>
              <a:rPr lang="nl-NL" sz="1400" dirty="0" err="1" smtClean="0"/>
              <a:t>AutoEncoder</a:t>
            </a:r>
            <a:endParaRPr lang="nl-NL" sz="14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3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3E4F7087-F9A3-4147-8164-C5644C6CEBC2}"/>
              </a:ext>
            </a:extLst>
          </p:cNvPr>
          <p:cNvSpPr/>
          <p:nvPr/>
        </p:nvSpPr>
        <p:spPr>
          <a:xfrm>
            <a:off x="2106540" y="1565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State-of-the-Art Performance</a:t>
            </a:r>
            <a:endParaRPr lang="nl-NL" sz="120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xmlns="" id="{2620195E-B641-40E8-A702-A5E76AD75640}"/>
              </a:ext>
            </a:extLst>
          </p:cNvPr>
          <p:cNvSpPr/>
          <p:nvPr/>
        </p:nvSpPr>
        <p:spPr>
          <a:xfrm>
            <a:off x="2106540" y="2646973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More Complex Data Sets</a:t>
            </a:r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xmlns="" id="{90EB6CA2-F3AF-42D5-9933-A5D957954A0F}"/>
              </a:ext>
            </a:extLst>
          </p:cNvPr>
          <p:cNvSpPr/>
          <p:nvPr/>
        </p:nvSpPr>
        <p:spPr>
          <a:xfrm>
            <a:off x="6066460" y="1565931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Consistency</a:t>
            </a:r>
            <a:endParaRPr lang="nl-NL" sz="1200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xmlns="" id="{FE81A3A3-B91F-4881-BD0E-6157C1492B6F}"/>
              </a:ext>
            </a:extLst>
          </p:cNvPr>
          <p:cNvSpPr/>
          <p:nvPr/>
        </p:nvSpPr>
        <p:spPr>
          <a:xfrm>
            <a:off x="6066460" y="2646092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More Complex </a:t>
            </a:r>
            <a:r>
              <a:rPr lang="nl-NL" dirty="0" err="1"/>
              <a:t>Architectures</a:t>
            </a:r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xmlns="" id="{6B7B555D-E127-4A89-952D-BEF4F78038AD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Future</a:t>
            </a:r>
            <a:r>
              <a:rPr lang="nl-NL" sz="1400" dirty="0" smtClean="0"/>
              <a:t> </a:t>
            </a:r>
          </a:p>
          <a:p>
            <a:pPr algn="ctr"/>
            <a:r>
              <a:rPr lang="nl-NL" sz="1400" dirty="0" smtClean="0"/>
              <a:t>Research</a:t>
            </a:r>
            <a:endParaRPr lang="nl-NL" sz="1400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xmlns="" id="{FE81A3A3-B91F-4881-BD0E-6157C1492B6F}"/>
              </a:ext>
            </a:extLst>
          </p:cNvPr>
          <p:cNvSpPr/>
          <p:nvPr/>
        </p:nvSpPr>
        <p:spPr>
          <a:xfrm>
            <a:off x="2112328" y="3728015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Regularized</a:t>
            </a:r>
            <a:r>
              <a:rPr lang="nl-NL" dirty="0" smtClean="0"/>
              <a:t> </a:t>
            </a:r>
            <a:r>
              <a:rPr lang="nl-NL" dirty="0" err="1" smtClean="0"/>
              <a:t>Autoencoder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Partially</a:t>
            </a:r>
            <a:r>
              <a:rPr lang="nl-NL" dirty="0" smtClean="0"/>
              <a:t>) Non-</a:t>
            </a:r>
            <a:r>
              <a:rPr lang="nl-NL" dirty="0" err="1" smtClean="0"/>
              <a:t>Learnable</a:t>
            </a:r>
            <a:r>
              <a:rPr lang="nl-NL" dirty="0" smtClean="0"/>
              <a:t> Encoder</a:t>
            </a:r>
            <a:endParaRPr lang="nl-NL" sz="12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xmlns="" id="{FE81A3A3-B91F-4881-BD0E-6157C1492B6F}"/>
              </a:ext>
            </a:extLst>
          </p:cNvPr>
          <p:cNvSpPr/>
          <p:nvPr/>
        </p:nvSpPr>
        <p:spPr>
          <a:xfrm>
            <a:off x="6071177" y="3728015"/>
            <a:ext cx="3599920" cy="720000"/>
          </a:xfrm>
          <a:prstGeom prst="rect">
            <a:avLst/>
          </a:prstGeom>
          <a:solidFill>
            <a:schemeClr val="bg2"/>
          </a:solidFill>
          <a:ln>
            <a:solidFill>
              <a:srgbClr val="007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Priors, Batch </a:t>
            </a:r>
          </a:p>
          <a:p>
            <a:pPr algn="ctr"/>
            <a:r>
              <a:rPr lang="nl-NL" dirty="0" err="1"/>
              <a:t>Normalization</a:t>
            </a:r>
            <a:r>
              <a:rPr lang="nl-NL" dirty="0"/>
              <a:t> &amp; </a:t>
            </a:r>
            <a:r>
              <a:rPr lang="nl-NL" dirty="0" err="1"/>
              <a:t>Dropout</a:t>
            </a:r>
            <a:endParaRPr lang="nl-NL" sz="12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2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xmlns="" id="{826BC262-F0B2-4E5E-9CA2-C9B54CDD6464}"/>
              </a:ext>
            </a:extLst>
          </p:cNvPr>
          <p:cNvSpPr/>
          <p:nvPr/>
        </p:nvSpPr>
        <p:spPr>
          <a:xfrm>
            <a:off x="1746300" y="1561574"/>
            <a:ext cx="7200800" cy="144016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 err="1" smtClean="0"/>
              <a:t>Questions</a:t>
            </a:r>
            <a:r>
              <a:rPr lang="nl-NL" sz="3200" dirty="0" smtClean="0"/>
              <a:t>?</a:t>
            </a:r>
            <a:endParaRPr lang="nl-NL" sz="32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17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52</a:t>
            </a:fld>
            <a:endParaRPr lang="en-GB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01" y="317362"/>
            <a:ext cx="4395597" cy="53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0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53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85" y="771553"/>
            <a:ext cx="6797629" cy="4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92" y="521595"/>
            <a:ext cx="6645216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09" y="491113"/>
            <a:ext cx="6706181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56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54" y="923966"/>
            <a:ext cx="6864691" cy="41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74" y="890435"/>
            <a:ext cx="6584251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7" y="1134297"/>
            <a:ext cx="5151566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814" y="31438"/>
            <a:ext cx="5740815" cy="58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4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2836645" y="847959"/>
            <a:ext cx="7200800" cy="3187262"/>
            <a:chOff x="745907" y="825767"/>
            <a:chExt cx="8985019" cy="3980253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xmlns="" id="{1903573D-FBC0-4FB0-BF7B-1F6702842D43}"/>
                </a:ext>
              </a:extLst>
            </p:cNvPr>
            <p:cNvSpPr/>
            <p:nvPr/>
          </p:nvSpPr>
          <p:spPr>
            <a:xfrm>
              <a:off x="4686287" y="372602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N(0,1)</a:t>
              </a:r>
            </a:p>
          </p:txBody>
        </p:sp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918268" y="1373321"/>
              <a:ext cx="3600000" cy="2520000"/>
            </a:xfrm>
            <a:prstGeom prst="trapezoid">
              <a:avLst>
                <a:gd name="adj" fmla="val 28469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Encoder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q</a:t>
              </a:r>
              <a:r>
                <a:rPr lang="nl-NL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z|x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xmlns="" id="{A3D0D726-7BBA-409B-A4A8-FC73F9B543E0}"/>
                </a:ext>
              </a:extLst>
            </p:cNvPr>
            <p:cNvSpPr/>
            <p:nvPr/>
          </p:nvSpPr>
          <p:spPr>
            <a:xfrm>
              <a:off x="3978268" y="155332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xmlns="" id="{D6659F0B-E120-43BE-8931-EC8670FE2131}"/>
                </a:ext>
              </a:extLst>
            </p:cNvPr>
            <p:cNvSpPr/>
            <p:nvPr/>
          </p:nvSpPr>
          <p:spPr>
            <a:xfrm>
              <a:off x="3978268" y="263967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r>
                <a:rPr lang="nl-NL" sz="1200" baseline="30000" dirty="0">
                  <a:solidFill>
                    <a:schemeClr val="tx1"/>
                  </a:solidFill>
                </a:rPr>
                <a:t>2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xmlns="" id="{B3118607-B41D-40AE-A77B-7FBB109B8F11}"/>
                </a:ext>
              </a:extLst>
            </p:cNvPr>
            <p:cNvSpPr/>
            <p:nvPr/>
          </p:nvSpPr>
          <p:spPr>
            <a:xfrm>
              <a:off x="6136541" y="209967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z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xmlns="" id="{B48691D6-3C9D-400D-9202-546AFD6630FA}"/>
                </a:ext>
              </a:extLst>
            </p:cNvPr>
            <p:cNvSpPr/>
            <p:nvPr/>
          </p:nvSpPr>
          <p:spPr>
            <a:xfrm rot="16200000">
              <a:off x="5952653" y="1374603"/>
              <a:ext cx="3600000" cy="2520000"/>
            </a:xfrm>
            <a:prstGeom prst="trapezoid">
              <a:avLst>
                <a:gd name="adj" fmla="val 50318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Decoder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p</a:t>
              </a:r>
              <a:r>
                <a:rPr lang="nl-NL" baseline="-25000" dirty="0" err="1">
                  <a:solidFill>
                    <a:schemeClr val="tx1"/>
                  </a:solidFill>
                </a:rPr>
                <a:t>θ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x|z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0B73C228-D174-4CF1-A6DE-D725B39F279F}"/>
                </a:ext>
              </a:extLst>
            </p:cNvPr>
            <p:cNvSpPr/>
            <p:nvPr/>
          </p:nvSpPr>
          <p:spPr>
            <a:xfrm>
              <a:off x="9010926" y="825767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Reconstructed</a:t>
              </a:r>
              <a:r>
                <a:rPr lang="nl-NL" dirty="0">
                  <a:solidFill>
                    <a:schemeClr val="tx1"/>
                  </a:solidFill>
                </a:rPr>
                <a:t> Input (X’)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xmlns="" id="{CE36E70C-5230-44F5-B527-DE9180FB4D49}"/>
                </a:ext>
              </a:extLst>
            </p:cNvPr>
            <p:cNvSpPr/>
            <p:nvPr/>
          </p:nvSpPr>
          <p:spPr>
            <a:xfrm>
              <a:off x="5411933" y="372602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ε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xmlns="" id="{B5F329B8-2EC2-486E-B21D-1CB049CBE88F}"/>
                </a:ext>
              </a:extLst>
            </p:cNvPr>
            <p:cNvSpPr/>
            <p:nvPr/>
          </p:nvSpPr>
          <p:spPr>
            <a:xfrm>
              <a:off x="5956540" y="1564871"/>
              <a:ext cx="719999" cy="425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Latent </a:t>
              </a:r>
            </a:p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Space</a:t>
              </a:r>
            </a:p>
          </p:txBody>
        </p:sp>
        <p:cxnSp>
          <p:nvCxnSpPr>
            <p:cNvPr id="15" name="Verbindingslijn: gebogen 14">
              <a:extLst>
                <a:ext uri="{FF2B5EF4-FFF2-40B4-BE49-F238E27FC236}">
                  <a16:creationId xmlns:a16="http://schemas.microsoft.com/office/drawing/2014/main" xmlns="" id="{4BB699A5-3E96-47FF-A7E9-8BEC2328B426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4338268" y="2093320"/>
              <a:ext cx="1798273" cy="54635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Verbindingslijn: gebogen 15">
              <a:extLst>
                <a:ext uri="{FF2B5EF4-FFF2-40B4-BE49-F238E27FC236}">
                  <a16:creationId xmlns:a16="http://schemas.microsoft.com/office/drawing/2014/main" xmlns="" id="{EF776822-55F0-4D85-821A-406DE11A15EA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338268" y="2639670"/>
              <a:ext cx="1798273" cy="54000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xmlns="" id="{FE8FC78F-6152-4856-AF4D-1751396A66E4}"/>
                </a:ext>
              </a:extLst>
            </p:cNvPr>
            <p:cNvCxnSpPr>
              <a:cxnSpLocks/>
              <a:stCxn id="13" idx="1"/>
              <a:endCxn id="5" idx="3"/>
            </p:cNvCxnSpPr>
            <p:nvPr/>
          </p:nvCxnSpPr>
          <p:spPr>
            <a:xfrm flipH="1">
              <a:off x="5046287" y="4266020"/>
              <a:ext cx="365646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xmlns="" id="{E677AABD-D994-4774-A589-7DC58C649BDF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5590350" y="3186020"/>
              <a:ext cx="1583" cy="54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745907" y="833321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0440490F-CB15-40EE-8EC2-1E4E3AD4F3E3}"/>
                </a:ext>
              </a:extLst>
            </p:cNvPr>
            <p:cNvSpPr/>
            <p:nvPr/>
          </p:nvSpPr>
          <p:spPr>
            <a:xfrm>
              <a:off x="3978268" y="154576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xmlns="" id="{8DB8945E-1B3A-466A-AF26-0D5081C2F5AC}"/>
                </a:ext>
              </a:extLst>
            </p:cNvPr>
            <p:cNvSpPr/>
            <p:nvPr/>
          </p:nvSpPr>
          <p:spPr>
            <a:xfrm>
              <a:off x="3978268" y="263211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914624"/>
            <a:ext cx="1937605" cy="1234570"/>
            <a:chOff x="4047388" y="1790136"/>
            <a:chExt cx="2700001" cy="1783470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</p:grpSp>
      <p:sp>
        <p:nvSpPr>
          <p:cNvPr id="40" name="Rechthoek 39">
            <a:extLst>
              <a:ext uri="{FF2B5EF4-FFF2-40B4-BE49-F238E27FC236}">
                <a16:creationId xmlns:a16="http://schemas.microsoft.com/office/drawing/2014/main" xmlns="" id="{F8D8E43A-6BFA-44F2-914C-7CFFA80EDB5E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Variational</a:t>
            </a:r>
            <a:endParaRPr lang="nl-NL" sz="1400" dirty="0" smtClean="0"/>
          </a:p>
          <a:p>
            <a:pPr algn="ctr"/>
            <a:r>
              <a:rPr lang="nl-NL" sz="1400" dirty="0" err="1" smtClean="0"/>
              <a:t>AutoEncoder</a:t>
            </a:r>
            <a:endParaRPr lang="nl-NL" sz="14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7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18" y="1189165"/>
            <a:ext cx="5858764" cy="36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62" y="262493"/>
            <a:ext cx="5486876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6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>
            <a:stCxn id="10" idx="2"/>
            <a:endCxn id="19" idx="0"/>
          </p:cNvCxnSpPr>
          <p:nvPr/>
        </p:nvCxnSpPr>
        <p:spPr>
          <a:xfrm>
            <a:off x="7301080" y="2732890"/>
            <a:ext cx="1736" cy="7322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4576729" y="847959"/>
            <a:ext cx="5460716" cy="3842552"/>
            <a:chOff x="2917146" y="825767"/>
            <a:chExt cx="6813780" cy="4798580"/>
          </a:xfrm>
        </p:grpSpPr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3089511" y="1373321"/>
              <a:ext cx="3600000" cy="2520002"/>
            </a:xfrm>
            <a:prstGeom prst="trapezoid">
              <a:avLst>
                <a:gd name="adj" fmla="val 49975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700" dirty="0">
                  <a:solidFill>
                    <a:schemeClr val="tx1"/>
                  </a:solidFill>
                </a:rPr>
                <a:t>Non-</a:t>
              </a:r>
              <a:r>
                <a:rPr lang="nl-NL" sz="1700" dirty="0" err="1">
                  <a:solidFill>
                    <a:schemeClr val="tx1"/>
                  </a:solidFill>
                </a:rPr>
                <a:t>Learnable</a:t>
              </a:r>
              <a:r>
                <a:rPr lang="nl-NL" sz="1700" dirty="0">
                  <a:solidFill>
                    <a:schemeClr val="tx1"/>
                  </a:solidFill>
                </a:rPr>
                <a:t> </a:t>
              </a:r>
              <a:r>
                <a:rPr lang="nl-NL" sz="1700" dirty="0" err="1">
                  <a:solidFill>
                    <a:schemeClr val="tx1"/>
                  </a:solidFill>
                </a:rPr>
                <a:t>Neural</a:t>
              </a:r>
              <a:r>
                <a:rPr lang="nl-NL" sz="1700" dirty="0">
                  <a:solidFill>
                    <a:schemeClr val="tx1"/>
                  </a:solidFill>
                </a:rPr>
                <a:t> Network</a:t>
              </a:r>
            </a:p>
            <a:p>
              <a:pPr algn="ctr"/>
              <a:endParaRPr lang="nl-NL" sz="17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700" dirty="0" err="1">
                  <a:solidFill>
                    <a:schemeClr val="tx1"/>
                  </a:solidFill>
                </a:rPr>
                <a:t>q</a:t>
              </a:r>
              <a:r>
                <a:rPr lang="nl-NL" sz="1700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sz="1700" dirty="0">
                  <a:solidFill>
                    <a:schemeClr val="tx1"/>
                  </a:solidFill>
                </a:rPr>
                <a:t>(</a:t>
              </a:r>
              <a:r>
                <a:rPr lang="nl-NL" sz="1700" dirty="0" err="1">
                  <a:solidFill>
                    <a:schemeClr val="tx1"/>
                  </a:solidFill>
                </a:rPr>
                <a:t>z|x</a:t>
              </a:r>
              <a:r>
                <a:rPr lang="nl-NL" sz="1700" dirty="0">
                  <a:solidFill>
                    <a:schemeClr val="tx1"/>
                  </a:solidFill>
                </a:rPr>
                <a:t>)</a:t>
              </a:r>
              <a:endParaRPr lang="nl-NL" sz="17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xmlns="" id="{B3118607-B41D-40AE-A77B-7FBB109B8F11}"/>
                </a:ext>
              </a:extLst>
            </p:cNvPr>
            <p:cNvSpPr/>
            <p:nvPr/>
          </p:nvSpPr>
          <p:spPr>
            <a:xfrm>
              <a:off x="6136541" y="209967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z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xmlns="" id="{B48691D6-3C9D-400D-9202-546AFD6630FA}"/>
                </a:ext>
              </a:extLst>
            </p:cNvPr>
            <p:cNvSpPr/>
            <p:nvPr/>
          </p:nvSpPr>
          <p:spPr>
            <a:xfrm rot="16200000">
              <a:off x="5952653" y="1374603"/>
              <a:ext cx="3600000" cy="2520000"/>
            </a:xfrm>
            <a:prstGeom prst="trapezoid">
              <a:avLst>
                <a:gd name="adj" fmla="val 50318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sz="1700" dirty="0">
                  <a:solidFill>
                    <a:schemeClr val="tx1"/>
                  </a:solidFill>
                </a:rPr>
                <a:t>Decoder</a:t>
              </a:r>
            </a:p>
            <a:p>
              <a:pPr algn="ctr"/>
              <a:endParaRPr lang="nl-NL" sz="17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700" dirty="0" err="1">
                  <a:solidFill>
                    <a:schemeClr val="tx1"/>
                  </a:solidFill>
                </a:rPr>
                <a:t>p</a:t>
              </a:r>
              <a:r>
                <a:rPr lang="nl-NL" sz="1700" baseline="-25000" dirty="0" err="1">
                  <a:solidFill>
                    <a:schemeClr val="tx1"/>
                  </a:solidFill>
                </a:rPr>
                <a:t>θ</a:t>
              </a:r>
              <a:r>
                <a:rPr lang="nl-NL" sz="1700" dirty="0">
                  <a:solidFill>
                    <a:schemeClr val="tx1"/>
                  </a:solidFill>
                </a:rPr>
                <a:t>(</a:t>
              </a:r>
              <a:r>
                <a:rPr lang="nl-NL" sz="1700" dirty="0" err="1">
                  <a:solidFill>
                    <a:schemeClr val="tx1"/>
                  </a:solidFill>
                </a:rPr>
                <a:t>x|z</a:t>
              </a:r>
              <a:r>
                <a:rPr lang="nl-NL" sz="1700" dirty="0">
                  <a:solidFill>
                    <a:schemeClr val="tx1"/>
                  </a:solidFill>
                </a:rPr>
                <a:t>)</a:t>
              </a:r>
              <a:endParaRPr lang="nl-NL" sz="1700" baseline="-25000" dirty="0">
                <a:solidFill>
                  <a:schemeClr val="tx1"/>
                </a:solidFill>
              </a:endParaRPr>
            </a:p>
            <a:p>
              <a:pPr algn="ctr"/>
              <a:endParaRPr lang="nl-NL" sz="17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0B73C228-D174-4CF1-A6DE-D725B39F279F}"/>
                </a:ext>
              </a:extLst>
            </p:cNvPr>
            <p:cNvSpPr/>
            <p:nvPr/>
          </p:nvSpPr>
          <p:spPr>
            <a:xfrm>
              <a:off x="9010926" y="825767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Reconstructed</a:t>
              </a:r>
              <a:r>
                <a:rPr lang="nl-NL" dirty="0">
                  <a:solidFill>
                    <a:schemeClr val="tx1"/>
                  </a:solidFill>
                </a:rPr>
                <a:t> Input (X’)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5232048" y="5156991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Reconstruction</a:t>
              </a:r>
              <a:r>
                <a:rPr lang="nl-NL" sz="1200" dirty="0">
                  <a:solidFill>
                    <a:schemeClr val="tx1"/>
                  </a:solidFill>
                </a:rPr>
                <a:t> Error</a:t>
              </a:r>
            </a:p>
          </p:txBody>
        </p:sp>
        <p:cxnSp>
          <p:nvCxnSpPr>
            <p:cNvPr id="27" name="Verbindingslijn: gebogen 26">
              <a:extLst>
                <a:ext uri="{FF2B5EF4-FFF2-40B4-BE49-F238E27FC236}">
                  <a16:creationId xmlns:a16="http://schemas.microsoft.com/office/drawing/2014/main" xmlns="" id="{6AE108C3-DB47-4B25-B580-DBF6E8A41D71}"/>
                </a:ext>
              </a:extLst>
            </p:cNvPr>
            <p:cNvCxnSpPr>
              <a:cxnSpLocks/>
              <a:stCxn id="34" idx="2"/>
              <a:endCxn id="23" idx="2"/>
            </p:cNvCxnSpPr>
            <p:nvPr/>
          </p:nvCxnSpPr>
          <p:spPr>
            <a:xfrm rot="16200000" flipH="1">
              <a:off x="4202413" y="3508053"/>
              <a:ext cx="1191026" cy="3041561"/>
            </a:xfrm>
            <a:prstGeom prst="bentConnector3">
              <a:avLst>
                <a:gd name="adj1" fmla="val 123969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Verbindingslijn: gebogen 27">
              <a:extLst>
                <a:ext uri="{FF2B5EF4-FFF2-40B4-BE49-F238E27FC236}">
                  <a16:creationId xmlns:a16="http://schemas.microsoft.com/office/drawing/2014/main" xmlns="" id="{82E38214-94B0-4877-B5F5-C0B43215FB6D}"/>
                </a:ext>
              </a:extLst>
            </p:cNvPr>
            <p:cNvCxnSpPr>
              <a:stCxn id="12" idx="2"/>
              <a:endCxn id="23" idx="2"/>
            </p:cNvCxnSpPr>
            <p:nvPr/>
          </p:nvCxnSpPr>
          <p:spPr>
            <a:xfrm rot="5400000">
              <a:off x="7245528" y="3498947"/>
              <a:ext cx="1198580" cy="3052219"/>
            </a:xfrm>
            <a:prstGeom prst="bentConnector3">
              <a:avLst>
                <a:gd name="adj1" fmla="val 123818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2917146" y="833322"/>
              <a:ext cx="720000" cy="3599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</p:grpSp>
      <p:sp>
        <p:nvSpPr>
          <p:cNvPr id="19" name="Rechthoek 18">
            <a:extLst>
              <a:ext uri="{FF2B5EF4-FFF2-40B4-BE49-F238E27FC236}">
                <a16:creationId xmlns:a16="http://schemas.microsoft.com/office/drawing/2014/main" xmlns="" id="{BD5EE749-47EC-414A-A03B-64D564173CF4}"/>
              </a:ext>
            </a:extLst>
          </p:cNvPr>
          <p:cNvSpPr/>
          <p:nvPr/>
        </p:nvSpPr>
        <p:spPr>
          <a:xfrm>
            <a:off x="6431943" y="3465105"/>
            <a:ext cx="1741746" cy="374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1"/>
                </a:solidFill>
              </a:rPr>
              <a:t>Ex-Post </a:t>
            </a:r>
            <a:r>
              <a:rPr lang="nl-NL" sz="1200" dirty="0" err="1" smtClean="0">
                <a:solidFill>
                  <a:schemeClr val="tx1"/>
                </a:solidFill>
              </a:rPr>
              <a:t>Density</a:t>
            </a:r>
            <a:r>
              <a:rPr lang="nl-NL" sz="1200" dirty="0" smtClean="0">
                <a:solidFill>
                  <a:schemeClr val="tx1"/>
                </a:solidFill>
              </a:rPr>
              <a:t> </a:t>
            </a:r>
            <a:r>
              <a:rPr lang="nl-NL" sz="1200" dirty="0" err="1" smtClean="0">
                <a:solidFill>
                  <a:schemeClr val="tx1"/>
                </a:solidFill>
              </a:rPr>
              <a:t>Estimation</a:t>
            </a:r>
            <a:endParaRPr lang="nl-NL" sz="1200" dirty="0">
              <a:solidFill>
                <a:schemeClr val="tx1"/>
              </a:solidFill>
            </a:endParaRPr>
          </a:p>
        </p:txBody>
      </p:sp>
      <p:cxnSp>
        <p:nvCxnSpPr>
          <p:cNvPr id="9" name="Rechte verbindingslijn 8"/>
          <p:cNvCxnSpPr>
            <a:endCxn id="10" idx="0"/>
          </p:cNvCxnSpPr>
          <p:nvPr/>
        </p:nvCxnSpPr>
        <p:spPr>
          <a:xfrm flipH="1">
            <a:off x="7301080" y="914625"/>
            <a:ext cx="3640" cy="9534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>
            <a:endCxn id="11" idx="3"/>
          </p:cNvCxnSpPr>
          <p:nvPr/>
        </p:nvCxnSpPr>
        <p:spPr>
          <a:xfrm>
            <a:off x="8450197" y="917245"/>
            <a:ext cx="1816" cy="4458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>
            <a:extLst>
              <a:ext uri="{FF2B5EF4-FFF2-40B4-BE49-F238E27FC236}">
                <a16:creationId xmlns:a16="http://schemas.microsoft.com/office/drawing/2014/main" xmlns="" id="{BD5EE749-47EC-414A-A03B-64D564173CF4}"/>
              </a:ext>
            </a:extLst>
          </p:cNvPr>
          <p:cNvSpPr/>
          <p:nvPr/>
        </p:nvSpPr>
        <p:spPr>
          <a:xfrm>
            <a:off x="6937862" y="540381"/>
            <a:ext cx="733716" cy="3742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>
                <a:solidFill>
                  <a:schemeClr val="tx1"/>
                </a:solidFill>
              </a:rPr>
              <a:t>||</a:t>
            </a:r>
            <a:r>
              <a:rPr lang="nl-NL" sz="1400" b="1" dirty="0" err="1">
                <a:solidFill>
                  <a:schemeClr val="tx1"/>
                </a:solidFill>
              </a:rPr>
              <a:t>z</a:t>
            </a:r>
            <a:r>
              <a:rPr lang="nl-NL" sz="1400" b="1" dirty="0">
                <a:solidFill>
                  <a:schemeClr val="tx1"/>
                </a:solidFill>
              </a:rPr>
              <a:t>||</a:t>
            </a:r>
            <a:r>
              <a:rPr lang="nl-NL" sz="1400" b="1" spc="-700" baseline="30000" dirty="0">
                <a:solidFill>
                  <a:schemeClr val="tx1"/>
                </a:solidFill>
              </a:rPr>
              <a:t>2</a:t>
            </a:r>
            <a:r>
              <a:rPr lang="nl-NL" sz="1400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xmlns="" id="{BD5EE749-47EC-414A-A03B-64D564173CF4}"/>
              </a:ext>
            </a:extLst>
          </p:cNvPr>
          <p:cNvSpPr/>
          <p:nvPr/>
        </p:nvSpPr>
        <p:spPr>
          <a:xfrm>
            <a:off x="8083339" y="543001"/>
            <a:ext cx="733716" cy="3742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 smtClean="0">
                <a:solidFill>
                  <a:schemeClr val="tx1"/>
                </a:solidFill>
              </a:rPr>
              <a:t>||</a:t>
            </a:r>
            <a:r>
              <a:rPr lang="el-GR" sz="1400" b="1" dirty="0" smtClean="0">
                <a:solidFill>
                  <a:schemeClr val="tx1"/>
                </a:solidFill>
              </a:rPr>
              <a:t>θ</a:t>
            </a:r>
            <a:r>
              <a:rPr lang="nl-NL" sz="1400" b="1" dirty="0" smtClean="0">
                <a:solidFill>
                  <a:schemeClr val="tx1"/>
                </a:solidFill>
              </a:rPr>
              <a:t>||</a:t>
            </a:r>
            <a:r>
              <a:rPr lang="nl-NL" sz="1400" b="1" spc="-700" baseline="30000" dirty="0">
                <a:solidFill>
                  <a:schemeClr val="tx1"/>
                </a:solidFill>
              </a:rPr>
              <a:t>2</a:t>
            </a:r>
            <a:r>
              <a:rPr lang="nl-NL" sz="1400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Vermenigvuldigen 1"/>
          <p:cNvSpPr/>
          <p:nvPr/>
        </p:nvSpPr>
        <p:spPr>
          <a:xfrm>
            <a:off x="6847520" y="270303"/>
            <a:ext cx="914400" cy="914400"/>
          </a:xfrm>
          <a:prstGeom prst="mathMultiply">
            <a:avLst>
              <a:gd name="adj1" fmla="val 143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4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>
            <a:stCxn id="10" idx="2"/>
            <a:endCxn id="19" idx="0"/>
          </p:cNvCxnSpPr>
          <p:nvPr/>
        </p:nvCxnSpPr>
        <p:spPr>
          <a:xfrm>
            <a:off x="7301080" y="2732890"/>
            <a:ext cx="1736" cy="7322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hthoek 9">
            <a:extLst>
              <a:ext uri="{FF2B5EF4-FFF2-40B4-BE49-F238E27FC236}">
                <a16:creationId xmlns:a16="http://schemas.microsoft.com/office/drawing/2014/main" xmlns="" id="{B3118607-B41D-40AE-A77B-7FBB109B8F11}"/>
              </a:ext>
            </a:extLst>
          </p:cNvPr>
          <p:cNvSpPr/>
          <p:nvPr/>
        </p:nvSpPr>
        <p:spPr>
          <a:xfrm>
            <a:off x="7156824" y="1868060"/>
            <a:ext cx="288512" cy="8648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z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Trapezium 10">
            <a:extLst>
              <a:ext uri="{FF2B5EF4-FFF2-40B4-BE49-F238E27FC236}">
                <a16:creationId xmlns:a16="http://schemas.microsoft.com/office/drawing/2014/main" xmlns="" id="{B48691D6-3C9D-400D-9202-546AFD6630FA}"/>
              </a:ext>
            </a:extLst>
          </p:cNvPr>
          <p:cNvSpPr/>
          <p:nvPr/>
        </p:nvSpPr>
        <p:spPr>
          <a:xfrm rot="16200000">
            <a:off x="7010629" y="1286626"/>
            <a:ext cx="2882767" cy="2019585"/>
          </a:xfrm>
          <a:prstGeom prst="trapezoid">
            <a:avLst>
              <a:gd name="adj" fmla="val 50318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NL" sz="1700" dirty="0">
                <a:solidFill>
                  <a:schemeClr val="tx1"/>
                </a:solidFill>
              </a:rPr>
              <a:t>Decoder</a:t>
            </a:r>
          </a:p>
          <a:p>
            <a:pPr algn="ctr"/>
            <a:endParaRPr lang="nl-NL" sz="1700" dirty="0">
              <a:solidFill>
                <a:schemeClr val="tx1"/>
              </a:solidFill>
            </a:endParaRPr>
          </a:p>
          <a:p>
            <a:pPr algn="ctr"/>
            <a:r>
              <a:rPr lang="nl-NL" sz="1700" dirty="0" err="1">
                <a:solidFill>
                  <a:schemeClr val="tx1"/>
                </a:solidFill>
              </a:rPr>
              <a:t>p</a:t>
            </a:r>
            <a:r>
              <a:rPr lang="nl-NL" sz="1700" baseline="-25000" dirty="0" err="1">
                <a:solidFill>
                  <a:schemeClr val="tx1"/>
                </a:solidFill>
              </a:rPr>
              <a:t>θ</a:t>
            </a:r>
            <a:r>
              <a:rPr lang="nl-NL" sz="1700" dirty="0">
                <a:solidFill>
                  <a:schemeClr val="tx1"/>
                </a:solidFill>
              </a:rPr>
              <a:t>(</a:t>
            </a:r>
            <a:r>
              <a:rPr lang="nl-NL" sz="1700" dirty="0" err="1">
                <a:solidFill>
                  <a:schemeClr val="tx1"/>
                </a:solidFill>
              </a:rPr>
              <a:t>x|z</a:t>
            </a:r>
            <a:r>
              <a:rPr lang="nl-NL" sz="1700" dirty="0">
                <a:solidFill>
                  <a:schemeClr val="tx1"/>
                </a:solidFill>
              </a:rPr>
              <a:t>)</a:t>
            </a:r>
            <a:endParaRPr lang="nl-NL" sz="1700" baseline="-25000" dirty="0">
              <a:solidFill>
                <a:schemeClr val="tx1"/>
              </a:solidFill>
            </a:endParaRPr>
          </a:p>
          <a:p>
            <a:pPr algn="ctr"/>
            <a:endParaRPr lang="nl-NL" sz="1700" dirty="0">
              <a:solidFill>
                <a:schemeClr val="tx1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xmlns="" id="{0B73C228-D174-4CF1-A6DE-D725B39F279F}"/>
              </a:ext>
            </a:extLst>
          </p:cNvPr>
          <p:cNvSpPr/>
          <p:nvPr/>
        </p:nvSpPr>
        <p:spPr>
          <a:xfrm>
            <a:off x="9460421" y="847959"/>
            <a:ext cx="577024" cy="28827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Reconstructed</a:t>
            </a:r>
            <a:r>
              <a:rPr lang="nl-NL" dirty="0">
                <a:solidFill>
                  <a:schemeClr val="tx1"/>
                </a:solidFill>
              </a:rPr>
              <a:t> Input (X’)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xmlns="" id="{BD5EE749-47EC-414A-A03B-64D564173CF4}"/>
              </a:ext>
            </a:extLst>
          </p:cNvPr>
          <p:cNvSpPr/>
          <p:nvPr/>
        </p:nvSpPr>
        <p:spPr>
          <a:xfrm>
            <a:off x="6431943" y="4316267"/>
            <a:ext cx="1741746" cy="3742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chemeClr val="tx1"/>
                </a:solidFill>
              </a:rPr>
              <a:t>Reconstruction</a:t>
            </a:r>
            <a:r>
              <a:rPr lang="nl-NL" sz="1200" dirty="0">
                <a:solidFill>
                  <a:schemeClr val="tx1"/>
                </a:solidFill>
              </a:rPr>
              <a:t> Error</a:t>
            </a:r>
          </a:p>
        </p:txBody>
      </p:sp>
      <p:cxnSp>
        <p:nvCxnSpPr>
          <p:cNvPr id="27" name="Verbindingslijn: gebogen 26">
            <a:extLst>
              <a:ext uri="{FF2B5EF4-FFF2-40B4-BE49-F238E27FC236}">
                <a16:creationId xmlns:a16="http://schemas.microsoft.com/office/drawing/2014/main" xmlns="" id="{6AE108C3-DB47-4B25-B580-DBF6E8A41D71}"/>
              </a:ext>
            </a:extLst>
          </p:cNvPr>
          <p:cNvCxnSpPr>
            <a:cxnSpLocks/>
            <a:stCxn id="40" idx="2"/>
            <a:endCxn id="23" idx="2"/>
          </p:cNvCxnSpPr>
          <p:nvPr/>
        </p:nvCxnSpPr>
        <p:spPr>
          <a:xfrm rot="16200000" flipH="1">
            <a:off x="5468089" y="2855784"/>
            <a:ext cx="939056" cy="2730398"/>
          </a:xfrm>
          <a:prstGeom prst="bentConnector3">
            <a:avLst>
              <a:gd name="adj1" fmla="val 124344"/>
            </a:avLst>
          </a:prstGeom>
          <a:ln w="38100">
            <a:solidFill>
              <a:schemeClr val="bg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Verbindingslijn: gebogen 27">
            <a:extLst>
              <a:ext uri="{FF2B5EF4-FFF2-40B4-BE49-F238E27FC236}">
                <a16:creationId xmlns:a16="http://schemas.microsoft.com/office/drawing/2014/main" xmlns="" id="{82E38214-94B0-4877-B5F5-C0B43215FB6D}"/>
              </a:ext>
            </a:extLst>
          </p:cNvPr>
          <p:cNvCxnSpPr>
            <a:stCxn id="12" idx="2"/>
            <a:endCxn id="23" idx="2"/>
          </p:cNvCxnSpPr>
          <p:nvPr/>
        </p:nvCxnSpPr>
        <p:spPr>
          <a:xfrm rot="5400000">
            <a:off x="8045983" y="2987560"/>
            <a:ext cx="959785" cy="2446117"/>
          </a:xfrm>
          <a:prstGeom prst="bentConnector3">
            <a:avLst>
              <a:gd name="adj1" fmla="val 123818"/>
            </a:avLst>
          </a:prstGeom>
          <a:ln w="38100">
            <a:solidFill>
              <a:schemeClr val="bg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xmlns="" id="{BD5EE749-47EC-414A-A03B-64D564173CF4}"/>
              </a:ext>
            </a:extLst>
          </p:cNvPr>
          <p:cNvSpPr/>
          <p:nvPr/>
        </p:nvSpPr>
        <p:spPr>
          <a:xfrm>
            <a:off x="6431943" y="3465105"/>
            <a:ext cx="1741746" cy="374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1"/>
                </a:solidFill>
              </a:rPr>
              <a:t>Ex-Post </a:t>
            </a:r>
            <a:r>
              <a:rPr lang="nl-NL" sz="1200" dirty="0" err="1" smtClean="0">
                <a:solidFill>
                  <a:schemeClr val="tx1"/>
                </a:solidFill>
              </a:rPr>
              <a:t>Density</a:t>
            </a:r>
            <a:r>
              <a:rPr lang="nl-NL" sz="1200" dirty="0" smtClean="0">
                <a:solidFill>
                  <a:schemeClr val="tx1"/>
                </a:solidFill>
              </a:rPr>
              <a:t> </a:t>
            </a:r>
            <a:r>
              <a:rPr lang="nl-NL" sz="1200" dirty="0" err="1" smtClean="0">
                <a:solidFill>
                  <a:schemeClr val="tx1"/>
                </a:solidFill>
              </a:rPr>
              <a:t>Estimation</a:t>
            </a:r>
            <a:endParaRPr lang="nl-NL" sz="1200" dirty="0">
              <a:solidFill>
                <a:schemeClr val="tx1"/>
              </a:solidFill>
            </a:endParaRPr>
          </a:p>
        </p:txBody>
      </p:sp>
      <p:cxnSp>
        <p:nvCxnSpPr>
          <p:cNvPr id="9" name="Rechte verbindingslijn 8"/>
          <p:cNvCxnSpPr>
            <a:endCxn id="10" idx="0"/>
          </p:cNvCxnSpPr>
          <p:nvPr/>
        </p:nvCxnSpPr>
        <p:spPr>
          <a:xfrm flipH="1">
            <a:off x="7301080" y="914625"/>
            <a:ext cx="3640" cy="9534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>
            <a:endCxn id="11" idx="3"/>
          </p:cNvCxnSpPr>
          <p:nvPr/>
        </p:nvCxnSpPr>
        <p:spPr>
          <a:xfrm>
            <a:off x="8450197" y="917245"/>
            <a:ext cx="1816" cy="4458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hoek 30">
            <a:extLst>
              <a:ext uri="{FF2B5EF4-FFF2-40B4-BE49-F238E27FC236}">
                <a16:creationId xmlns:a16="http://schemas.microsoft.com/office/drawing/2014/main" xmlns="" id="{BD5EE749-47EC-414A-A03B-64D564173CF4}"/>
              </a:ext>
            </a:extLst>
          </p:cNvPr>
          <p:cNvSpPr/>
          <p:nvPr/>
        </p:nvSpPr>
        <p:spPr>
          <a:xfrm>
            <a:off x="6937862" y="540381"/>
            <a:ext cx="733716" cy="3742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>
                <a:solidFill>
                  <a:schemeClr val="tx1"/>
                </a:solidFill>
              </a:rPr>
              <a:t>||</a:t>
            </a:r>
            <a:r>
              <a:rPr lang="nl-NL" sz="1400" b="1" dirty="0" err="1">
                <a:solidFill>
                  <a:schemeClr val="tx1"/>
                </a:solidFill>
              </a:rPr>
              <a:t>z</a:t>
            </a:r>
            <a:r>
              <a:rPr lang="nl-NL" sz="1400" b="1" dirty="0">
                <a:solidFill>
                  <a:schemeClr val="tx1"/>
                </a:solidFill>
              </a:rPr>
              <a:t>||</a:t>
            </a:r>
            <a:r>
              <a:rPr lang="nl-NL" sz="1400" b="1" spc="-700" baseline="30000" dirty="0">
                <a:solidFill>
                  <a:schemeClr val="tx1"/>
                </a:solidFill>
              </a:rPr>
              <a:t>2</a:t>
            </a:r>
            <a:r>
              <a:rPr lang="nl-NL" sz="1400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xmlns="" id="{BD5EE749-47EC-414A-A03B-64D564173CF4}"/>
              </a:ext>
            </a:extLst>
          </p:cNvPr>
          <p:cNvSpPr/>
          <p:nvPr/>
        </p:nvSpPr>
        <p:spPr>
          <a:xfrm>
            <a:off x="8083339" y="543001"/>
            <a:ext cx="733716" cy="3742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 dirty="0" smtClean="0">
                <a:solidFill>
                  <a:schemeClr val="tx1"/>
                </a:solidFill>
              </a:rPr>
              <a:t>||</a:t>
            </a:r>
            <a:r>
              <a:rPr lang="el-GR" sz="1400" b="1" dirty="0" smtClean="0">
                <a:solidFill>
                  <a:schemeClr val="tx1"/>
                </a:solidFill>
              </a:rPr>
              <a:t>θ</a:t>
            </a:r>
            <a:r>
              <a:rPr lang="nl-NL" sz="1400" b="1" dirty="0" smtClean="0">
                <a:solidFill>
                  <a:schemeClr val="tx1"/>
                </a:solidFill>
              </a:rPr>
              <a:t>||</a:t>
            </a:r>
            <a:r>
              <a:rPr lang="nl-NL" sz="1400" b="1" spc="-700" baseline="30000" dirty="0">
                <a:solidFill>
                  <a:schemeClr val="tx1"/>
                </a:solidFill>
              </a:rPr>
              <a:t>2</a:t>
            </a:r>
            <a:r>
              <a:rPr lang="nl-NL" sz="1400" b="1" baseline="-25000" dirty="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xmlns="" id="{8253C0B2-EC46-45CD-BFD2-39CBBC8FDC13}"/>
              </a:ext>
            </a:extLst>
          </p:cNvPr>
          <p:cNvGrpSpPr/>
          <p:nvPr/>
        </p:nvGrpSpPr>
        <p:grpSpPr>
          <a:xfrm>
            <a:off x="4283906" y="868688"/>
            <a:ext cx="2870575" cy="2882767"/>
            <a:chOff x="3404451" y="159898"/>
            <a:chExt cx="2870575" cy="2882767"/>
          </a:xfrm>
        </p:grpSpPr>
        <p:sp>
          <p:nvSpPr>
            <p:cNvPr id="36" name="Trapezium 35">
              <a:extLst>
                <a:ext uri="{FF2B5EF4-FFF2-40B4-BE49-F238E27FC236}">
                  <a16:creationId xmlns:a16="http://schemas.microsoft.com/office/drawing/2014/main" xmlns="" id="{C35E80D1-AB13-4441-9185-50E87A3FE90F}"/>
                </a:ext>
              </a:extLst>
            </p:cNvPr>
            <p:cNvSpPr/>
            <p:nvPr/>
          </p:nvSpPr>
          <p:spPr>
            <a:xfrm rot="5400000">
              <a:off x="3549125" y="586129"/>
              <a:ext cx="2872044" cy="2019586"/>
            </a:xfrm>
            <a:prstGeom prst="trapezoid">
              <a:avLst>
                <a:gd name="adj" fmla="val 49976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700" dirty="0">
                  <a:solidFill>
                    <a:schemeClr val="tx1"/>
                  </a:solidFill>
                </a:rPr>
                <a:t>Non-</a:t>
              </a:r>
              <a:r>
                <a:rPr lang="nl-NL" sz="1700" dirty="0" err="1">
                  <a:solidFill>
                    <a:schemeClr val="tx1"/>
                  </a:solidFill>
                </a:rPr>
                <a:t>Learnable</a:t>
              </a:r>
              <a:r>
                <a:rPr lang="nl-NL" sz="1700" dirty="0">
                  <a:solidFill>
                    <a:schemeClr val="tx1"/>
                  </a:solidFill>
                </a:rPr>
                <a:t> </a:t>
              </a:r>
              <a:r>
                <a:rPr lang="nl-NL" sz="1700" dirty="0" err="1">
                  <a:solidFill>
                    <a:schemeClr val="tx1"/>
                  </a:solidFill>
                </a:rPr>
                <a:t>Neural</a:t>
              </a:r>
              <a:r>
                <a:rPr lang="nl-NL" sz="1700" dirty="0">
                  <a:solidFill>
                    <a:schemeClr val="tx1"/>
                  </a:solidFill>
                </a:rPr>
                <a:t> Network</a:t>
              </a:r>
            </a:p>
            <a:p>
              <a:pPr algn="ctr"/>
              <a:endParaRPr lang="nl-NL" sz="1700" dirty="0">
                <a:solidFill>
                  <a:schemeClr val="tx1"/>
                </a:solidFill>
              </a:endParaRPr>
            </a:p>
            <a:p>
              <a:pPr algn="ctr"/>
              <a:r>
                <a:rPr lang="nl-NL" sz="1700" dirty="0" err="1">
                  <a:solidFill>
                    <a:schemeClr val="tx1"/>
                  </a:solidFill>
                </a:rPr>
                <a:t>q</a:t>
              </a:r>
              <a:r>
                <a:rPr lang="nl-NL" sz="1700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sz="1700" dirty="0">
                  <a:solidFill>
                    <a:schemeClr val="tx1"/>
                  </a:solidFill>
                </a:rPr>
                <a:t>(</a:t>
              </a:r>
              <a:r>
                <a:rPr lang="nl-NL" sz="1700" dirty="0" err="1">
                  <a:solidFill>
                    <a:schemeClr val="tx1"/>
                  </a:solidFill>
                </a:rPr>
                <a:t>z|x</a:t>
              </a:r>
              <a:r>
                <a:rPr lang="nl-NL" sz="1700" dirty="0">
                  <a:solidFill>
                    <a:schemeClr val="tx1"/>
                  </a:solidFill>
                </a:rPr>
                <a:t>)</a:t>
              </a:r>
              <a:endParaRPr lang="nl-NL" sz="17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xmlns="" id="{2156F077-236B-4B24-AC2B-27E2724B898F}"/>
                </a:ext>
              </a:extLst>
            </p:cNvPr>
            <p:cNvSpPr/>
            <p:nvPr/>
          </p:nvSpPr>
          <p:spPr>
            <a:xfrm>
              <a:off x="3404451" y="159898"/>
              <a:ext cx="577024" cy="28827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xmlns="" id="{0025DDC2-095F-43C6-8874-A91A2256846B}"/>
                </a:ext>
              </a:extLst>
            </p:cNvPr>
            <p:cNvSpPr/>
            <p:nvPr/>
          </p:nvSpPr>
          <p:spPr>
            <a:xfrm>
              <a:off x="5986514" y="1159270"/>
              <a:ext cx="288512" cy="864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200" dirty="0">
                  <a:solidFill>
                    <a:schemeClr val="tx1"/>
                  </a:solidFill>
                </a:rPr>
                <a:t>Single </a:t>
              </a:r>
              <a:r>
                <a:rPr lang="nl-NL" sz="1200" dirty="0" err="1">
                  <a:solidFill>
                    <a:schemeClr val="tx1"/>
                  </a:solidFill>
                </a:rPr>
                <a:t>Layer</a:t>
              </a:r>
              <a:endParaRPr lang="nl-NL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24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2836645" y="847959"/>
            <a:ext cx="7200800" cy="3842553"/>
            <a:chOff x="745907" y="825767"/>
            <a:chExt cx="8985019" cy="4798581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xmlns="" id="{1903573D-FBC0-4FB0-BF7B-1F6702842D43}"/>
                </a:ext>
              </a:extLst>
            </p:cNvPr>
            <p:cNvSpPr/>
            <p:nvPr/>
          </p:nvSpPr>
          <p:spPr>
            <a:xfrm>
              <a:off x="4686287" y="372602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N(0,1)</a:t>
              </a:r>
            </a:p>
          </p:txBody>
        </p:sp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918268" y="1373321"/>
              <a:ext cx="3600000" cy="2520000"/>
            </a:xfrm>
            <a:prstGeom prst="trapezoid">
              <a:avLst>
                <a:gd name="adj" fmla="val 28469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Encoder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q</a:t>
              </a:r>
              <a:r>
                <a:rPr lang="nl-NL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z|x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xmlns="" id="{A3D0D726-7BBA-409B-A4A8-FC73F9B543E0}"/>
                </a:ext>
              </a:extLst>
            </p:cNvPr>
            <p:cNvSpPr/>
            <p:nvPr/>
          </p:nvSpPr>
          <p:spPr>
            <a:xfrm>
              <a:off x="3978268" y="155332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xmlns="" id="{D6659F0B-E120-43BE-8931-EC8670FE2131}"/>
                </a:ext>
              </a:extLst>
            </p:cNvPr>
            <p:cNvSpPr/>
            <p:nvPr/>
          </p:nvSpPr>
          <p:spPr>
            <a:xfrm>
              <a:off x="3978268" y="263967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r>
                <a:rPr lang="nl-NL" sz="1200" baseline="30000" dirty="0">
                  <a:solidFill>
                    <a:schemeClr val="tx1"/>
                  </a:solidFill>
                </a:rPr>
                <a:t>2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xmlns="" id="{B3118607-B41D-40AE-A77B-7FBB109B8F11}"/>
                </a:ext>
              </a:extLst>
            </p:cNvPr>
            <p:cNvSpPr/>
            <p:nvPr/>
          </p:nvSpPr>
          <p:spPr>
            <a:xfrm>
              <a:off x="6136541" y="209967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z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xmlns="" id="{B48691D6-3C9D-400D-9202-546AFD6630FA}"/>
                </a:ext>
              </a:extLst>
            </p:cNvPr>
            <p:cNvSpPr/>
            <p:nvPr/>
          </p:nvSpPr>
          <p:spPr>
            <a:xfrm rot="16200000">
              <a:off x="5952653" y="1374603"/>
              <a:ext cx="3600000" cy="2520000"/>
            </a:xfrm>
            <a:prstGeom prst="trapezoid">
              <a:avLst>
                <a:gd name="adj" fmla="val 50318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Decoder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p</a:t>
              </a:r>
              <a:r>
                <a:rPr lang="nl-NL" baseline="-25000" dirty="0" err="1">
                  <a:solidFill>
                    <a:schemeClr val="tx1"/>
                  </a:solidFill>
                </a:rPr>
                <a:t>θ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x|z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0B73C228-D174-4CF1-A6DE-D725B39F279F}"/>
                </a:ext>
              </a:extLst>
            </p:cNvPr>
            <p:cNvSpPr/>
            <p:nvPr/>
          </p:nvSpPr>
          <p:spPr>
            <a:xfrm>
              <a:off x="9010926" y="825767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Reconstructed</a:t>
              </a:r>
              <a:r>
                <a:rPr lang="nl-NL" dirty="0">
                  <a:solidFill>
                    <a:schemeClr val="tx1"/>
                  </a:solidFill>
                </a:rPr>
                <a:t> Input (X’)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xmlns="" id="{CE36E70C-5230-44F5-B527-DE9180FB4D49}"/>
                </a:ext>
              </a:extLst>
            </p:cNvPr>
            <p:cNvSpPr/>
            <p:nvPr/>
          </p:nvSpPr>
          <p:spPr>
            <a:xfrm>
              <a:off x="5411933" y="372602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ε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xmlns="" id="{B5F329B8-2EC2-486E-B21D-1CB049CBE88F}"/>
                </a:ext>
              </a:extLst>
            </p:cNvPr>
            <p:cNvSpPr/>
            <p:nvPr/>
          </p:nvSpPr>
          <p:spPr>
            <a:xfrm>
              <a:off x="5956540" y="1564871"/>
              <a:ext cx="719999" cy="425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Latent </a:t>
              </a:r>
            </a:p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Space</a:t>
              </a:r>
            </a:p>
          </p:txBody>
        </p:sp>
        <p:cxnSp>
          <p:nvCxnSpPr>
            <p:cNvPr id="15" name="Verbindingslijn: gebogen 14">
              <a:extLst>
                <a:ext uri="{FF2B5EF4-FFF2-40B4-BE49-F238E27FC236}">
                  <a16:creationId xmlns:a16="http://schemas.microsoft.com/office/drawing/2014/main" xmlns="" id="{4BB699A5-3E96-47FF-A7E9-8BEC2328B426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4338268" y="2093320"/>
              <a:ext cx="1798273" cy="54635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Verbindingslijn: gebogen 15">
              <a:extLst>
                <a:ext uri="{FF2B5EF4-FFF2-40B4-BE49-F238E27FC236}">
                  <a16:creationId xmlns:a16="http://schemas.microsoft.com/office/drawing/2014/main" xmlns="" id="{EF776822-55F0-4D85-821A-406DE11A15EA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338268" y="2639670"/>
              <a:ext cx="1798273" cy="54000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xmlns="" id="{FE8FC78F-6152-4856-AF4D-1751396A66E4}"/>
                </a:ext>
              </a:extLst>
            </p:cNvPr>
            <p:cNvCxnSpPr>
              <a:cxnSpLocks/>
              <a:stCxn id="13" idx="1"/>
              <a:endCxn id="5" idx="3"/>
            </p:cNvCxnSpPr>
            <p:nvPr/>
          </p:nvCxnSpPr>
          <p:spPr>
            <a:xfrm flipH="1">
              <a:off x="5046287" y="4266020"/>
              <a:ext cx="365646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xmlns="" id="{E677AABD-D994-4774-A589-7DC58C649BDF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5590350" y="3186020"/>
              <a:ext cx="1583" cy="54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3218716" y="5156991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Reconstruction</a:t>
              </a:r>
              <a:r>
                <a:rPr lang="nl-NL" sz="1200" dirty="0">
                  <a:solidFill>
                    <a:schemeClr val="tx1"/>
                  </a:solidFill>
                </a:rPr>
                <a:t> Error</a:t>
              </a:r>
            </a:p>
          </p:txBody>
        </p:sp>
        <p:cxnSp>
          <p:nvCxnSpPr>
            <p:cNvPr id="27" name="Verbindingslijn: gebogen 26">
              <a:extLst>
                <a:ext uri="{FF2B5EF4-FFF2-40B4-BE49-F238E27FC236}">
                  <a16:creationId xmlns:a16="http://schemas.microsoft.com/office/drawing/2014/main" xmlns="" id="{6AE108C3-DB47-4B25-B580-DBF6E8A41D71}"/>
                </a:ext>
              </a:extLst>
            </p:cNvPr>
            <p:cNvCxnSpPr>
              <a:cxnSpLocks/>
              <a:stCxn id="34" idx="2"/>
              <a:endCxn id="23" idx="2"/>
            </p:cNvCxnSpPr>
            <p:nvPr/>
          </p:nvCxnSpPr>
          <p:spPr>
            <a:xfrm rot="16200000" flipH="1">
              <a:off x="2110128" y="3429100"/>
              <a:ext cx="1191026" cy="3199468"/>
            </a:xfrm>
            <a:prstGeom prst="bentConnector3">
              <a:avLst>
                <a:gd name="adj1" fmla="val 119194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Verbindingslijn: gebogen 27">
              <a:extLst>
                <a:ext uri="{FF2B5EF4-FFF2-40B4-BE49-F238E27FC236}">
                  <a16:creationId xmlns:a16="http://schemas.microsoft.com/office/drawing/2014/main" xmlns="" id="{82E38214-94B0-4877-B5F5-C0B43215FB6D}"/>
                </a:ext>
              </a:extLst>
            </p:cNvPr>
            <p:cNvCxnSpPr>
              <a:stCxn id="12" idx="2"/>
              <a:endCxn id="23" idx="2"/>
            </p:cNvCxnSpPr>
            <p:nvPr/>
          </p:nvCxnSpPr>
          <p:spPr>
            <a:xfrm rot="5400000">
              <a:off x="6238861" y="2492282"/>
              <a:ext cx="1198580" cy="5065551"/>
            </a:xfrm>
            <a:prstGeom prst="bentConnector3">
              <a:avLst>
                <a:gd name="adj1" fmla="val 119073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745907" y="833321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0440490F-CB15-40EE-8EC2-1E4E3AD4F3E3}"/>
                </a:ext>
              </a:extLst>
            </p:cNvPr>
            <p:cNvSpPr/>
            <p:nvPr/>
          </p:nvSpPr>
          <p:spPr>
            <a:xfrm>
              <a:off x="3978268" y="154576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xmlns="" id="{8DB8945E-1B3A-466A-AF26-0D5081C2F5AC}"/>
                </a:ext>
              </a:extLst>
            </p:cNvPr>
            <p:cNvSpPr/>
            <p:nvPr/>
          </p:nvSpPr>
          <p:spPr>
            <a:xfrm>
              <a:off x="3978268" y="263211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hthoek 39">
            <a:extLst>
              <a:ext uri="{FF2B5EF4-FFF2-40B4-BE49-F238E27FC236}">
                <a16:creationId xmlns:a16="http://schemas.microsoft.com/office/drawing/2014/main" xmlns="" id="{F8D8E43A-6BFA-44F2-914C-7CFFA80EDB5E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Variational</a:t>
            </a:r>
            <a:endParaRPr lang="nl-NL" sz="1400" dirty="0" smtClean="0"/>
          </a:p>
          <a:p>
            <a:pPr algn="ctr"/>
            <a:r>
              <a:rPr lang="nl-NL" sz="1400" dirty="0" err="1" smtClean="0"/>
              <a:t>AutoEncoder</a:t>
            </a:r>
            <a:endParaRPr lang="nl-NL" sz="14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4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2836645" y="847959"/>
            <a:ext cx="7200800" cy="3842553"/>
            <a:chOff x="745907" y="825767"/>
            <a:chExt cx="8985019" cy="4798581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xmlns="" id="{1903573D-FBC0-4FB0-BF7B-1F6702842D43}"/>
                </a:ext>
              </a:extLst>
            </p:cNvPr>
            <p:cNvSpPr/>
            <p:nvPr/>
          </p:nvSpPr>
          <p:spPr>
            <a:xfrm>
              <a:off x="4686287" y="372602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N(0,1)</a:t>
              </a:r>
            </a:p>
          </p:txBody>
        </p:sp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918268" y="1373321"/>
              <a:ext cx="3600000" cy="2520000"/>
            </a:xfrm>
            <a:prstGeom prst="trapezoid">
              <a:avLst>
                <a:gd name="adj" fmla="val 28469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Encoder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q</a:t>
              </a:r>
              <a:r>
                <a:rPr lang="nl-NL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z|x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xmlns="" id="{A3D0D726-7BBA-409B-A4A8-FC73F9B543E0}"/>
                </a:ext>
              </a:extLst>
            </p:cNvPr>
            <p:cNvSpPr/>
            <p:nvPr/>
          </p:nvSpPr>
          <p:spPr>
            <a:xfrm>
              <a:off x="3978268" y="155332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xmlns="" id="{D6659F0B-E120-43BE-8931-EC8670FE2131}"/>
                </a:ext>
              </a:extLst>
            </p:cNvPr>
            <p:cNvSpPr/>
            <p:nvPr/>
          </p:nvSpPr>
          <p:spPr>
            <a:xfrm>
              <a:off x="3978268" y="263967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r>
                <a:rPr lang="nl-NL" sz="1200" baseline="30000" dirty="0">
                  <a:solidFill>
                    <a:schemeClr val="tx1"/>
                  </a:solidFill>
                </a:rPr>
                <a:t>2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xmlns="" id="{B3118607-B41D-40AE-A77B-7FBB109B8F11}"/>
                </a:ext>
              </a:extLst>
            </p:cNvPr>
            <p:cNvSpPr/>
            <p:nvPr/>
          </p:nvSpPr>
          <p:spPr>
            <a:xfrm>
              <a:off x="6136541" y="209967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z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xmlns="" id="{B48691D6-3C9D-400D-9202-546AFD6630FA}"/>
                </a:ext>
              </a:extLst>
            </p:cNvPr>
            <p:cNvSpPr/>
            <p:nvPr/>
          </p:nvSpPr>
          <p:spPr>
            <a:xfrm rot="16200000">
              <a:off x="5952653" y="1374603"/>
              <a:ext cx="3600000" cy="2520000"/>
            </a:xfrm>
            <a:prstGeom prst="trapezoid">
              <a:avLst>
                <a:gd name="adj" fmla="val 50318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Decoder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p</a:t>
              </a:r>
              <a:r>
                <a:rPr lang="nl-NL" baseline="-25000" dirty="0" err="1">
                  <a:solidFill>
                    <a:schemeClr val="tx1"/>
                  </a:solidFill>
                </a:rPr>
                <a:t>θ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x|z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0B73C228-D174-4CF1-A6DE-D725B39F279F}"/>
                </a:ext>
              </a:extLst>
            </p:cNvPr>
            <p:cNvSpPr/>
            <p:nvPr/>
          </p:nvSpPr>
          <p:spPr>
            <a:xfrm>
              <a:off x="9010926" y="825767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Reconstructed</a:t>
              </a:r>
              <a:r>
                <a:rPr lang="nl-NL" dirty="0">
                  <a:solidFill>
                    <a:schemeClr val="tx1"/>
                  </a:solidFill>
                </a:rPr>
                <a:t> Input (X’)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xmlns="" id="{CE36E70C-5230-44F5-B527-DE9180FB4D49}"/>
                </a:ext>
              </a:extLst>
            </p:cNvPr>
            <p:cNvSpPr/>
            <p:nvPr/>
          </p:nvSpPr>
          <p:spPr>
            <a:xfrm>
              <a:off x="5411933" y="372602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ε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xmlns="" id="{B5F329B8-2EC2-486E-B21D-1CB049CBE88F}"/>
                </a:ext>
              </a:extLst>
            </p:cNvPr>
            <p:cNvSpPr/>
            <p:nvPr/>
          </p:nvSpPr>
          <p:spPr>
            <a:xfrm>
              <a:off x="5956540" y="1564871"/>
              <a:ext cx="719999" cy="425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Latent </a:t>
              </a:r>
            </a:p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Space</a:t>
              </a:r>
            </a:p>
          </p:txBody>
        </p:sp>
        <p:cxnSp>
          <p:nvCxnSpPr>
            <p:cNvPr id="15" name="Verbindingslijn: gebogen 14">
              <a:extLst>
                <a:ext uri="{FF2B5EF4-FFF2-40B4-BE49-F238E27FC236}">
                  <a16:creationId xmlns:a16="http://schemas.microsoft.com/office/drawing/2014/main" xmlns="" id="{4BB699A5-3E96-47FF-A7E9-8BEC2328B426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4338268" y="2093320"/>
              <a:ext cx="1798273" cy="54635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Verbindingslijn: gebogen 15">
              <a:extLst>
                <a:ext uri="{FF2B5EF4-FFF2-40B4-BE49-F238E27FC236}">
                  <a16:creationId xmlns:a16="http://schemas.microsoft.com/office/drawing/2014/main" xmlns="" id="{EF776822-55F0-4D85-821A-406DE11A15EA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338268" y="2639670"/>
              <a:ext cx="1798273" cy="540000"/>
            </a:xfrm>
            <a:prstGeom prst="bentConnector3">
              <a:avLst>
                <a:gd name="adj1" fmla="val 6970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xmlns="" id="{FE8FC78F-6152-4856-AF4D-1751396A66E4}"/>
                </a:ext>
              </a:extLst>
            </p:cNvPr>
            <p:cNvCxnSpPr>
              <a:cxnSpLocks/>
              <a:stCxn id="13" idx="1"/>
              <a:endCxn id="5" idx="3"/>
            </p:cNvCxnSpPr>
            <p:nvPr/>
          </p:nvCxnSpPr>
          <p:spPr>
            <a:xfrm flipH="1">
              <a:off x="5046287" y="4266020"/>
              <a:ext cx="365646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xmlns="" id="{FC58E73F-21B7-458A-9792-6F624112E198}"/>
                </a:ext>
              </a:extLst>
            </p:cNvPr>
            <p:cNvSpPr/>
            <p:nvPr/>
          </p:nvSpPr>
          <p:spPr>
            <a:xfrm>
              <a:off x="6138709" y="371967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Prior</a:t>
              </a:r>
            </a:p>
          </p:txBody>
        </p: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xmlns="" id="{E677AABD-D994-4774-A589-7DC58C649BDF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5590350" y="3186020"/>
              <a:ext cx="1583" cy="54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3218716" y="5156991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Reconstruction</a:t>
              </a:r>
              <a:r>
                <a:rPr lang="nl-NL" sz="1200" dirty="0">
                  <a:solidFill>
                    <a:schemeClr val="tx1"/>
                  </a:solidFill>
                </a:rPr>
                <a:t> Error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xmlns="" id="{81549118-F832-414A-9FC8-8B34A824879E}"/>
                </a:ext>
              </a:extLst>
            </p:cNvPr>
            <p:cNvSpPr/>
            <p:nvPr/>
          </p:nvSpPr>
          <p:spPr>
            <a:xfrm>
              <a:off x="5771933" y="5147502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tx1"/>
                  </a:solidFill>
                </a:rPr>
                <a:t>Regularization</a:t>
              </a:r>
              <a:r>
                <a:rPr lang="nl-NL" sz="1200" dirty="0" smtClean="0">
                  <a:solidFill>
                    <a:schemeClr val="tx1"/>
                  </a:solidFill>
                </a:rPr>
                <a:t> Term</a:t>
              </a:r>
              <a:endParaRPr lang="nl-NL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Verbindingslijn: gebogen 24">
              <a:extLst>
                <a:ext uri="{FF2B5EF4-FFF2-40B4-BE49-F238E27FC236}">
                  <a16:creationId xmlns:a16="http://schemas.microsoft.com/office/drawing/2014/main" xmlns="" id="{195DD8F6-1F21-4DB2-A9C2-C9228F192E6A}"/>
                </a:ext>
              </a:extLst>
            </p:cNvPr>
            <p:cNvCxnSpPr>
              <a:stCxn id="10" idx="2"/>
              <a:endCxn id="24" idx="0"/>
            </p:cNvCxnSpPr>
            <p:nvPr/>
          </p:nvCxnSpPr>
          <p:spPr>
            <a:xfrm rot="16200000" flipH="1">
              <a:off x="5603650" y="3892560"/>
              <a:ext cx="1967832" cy="542051"/>
            </a:xfrm>
            <a:prstGeom prst="bentConnector3">
              <a:avLst>
                <a:gd name="adj1" fmla="val 14891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xmlns="" id="{FB313B7A-0E14-4AE3-A362-18A9BDCB35C4}"/>
                </a:ext>
              </a:extLst>
            </p:cNvPr>
            <p:cNvCxnSpPr>
              <a:stCxn id="10" idx="2"/>
              <a:endCxn id="20" idx="0"/>
            </p:cNvCxnSpPr>
            <p:nvPr/>
          </p:nvCxnSpPr>
          <p:spPr>
            <a:xfrm>
              <a:off x="6316541" y="3179670"/>
              <a:ext cx="2168" cy="54000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Verbindingslijn: gebogen 26">
              <a:extLst>
                <a:ext uri="{FF2B5EF4-FFF2-40B4-BE49-F238E27FC236}">
                  <a16:creationId xmlns:a16="http://schemas.microsoft.com/office/drawing/2014/main" xmlns="" id="{6AE108C3-DB47-4B25-B580-DBF6E8A41D71}"/>
                </a:ext>
              </a:extLst>
            </p:cNvPr>
            <p:cNvCxnSpPr>
              <a:cxnSpLocks/>
              <a:stCxn id="34" idx="2"/>
              <a:endCxn id="23" idx="2"/>
            </p:cNvCxnSpPr>
            <p:nvPr/>
          </p:nvCxnSpPr>
          <p:spPr>
            <a:xfrm rot="16200000" flipH="1">
              <a:off x="2110128" y="3429100"/>
              <a:ext cx="1191026" cy="3199468"/>
            </a:xfrm>
            <a:prstGeom prst="bentConnector3">
              <a:avLst>
                <a:gd name="adj1" fmla="val 119194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Verbindingslijn: gebogen 27">
              <a:extLst>
                <a:ext uri="{FF2B5EF4-FFF2-40B4-BE49-F238E27FC236}">
                  <a16:creationId xmlns:a16="http://schemas.microsoft.com/office/drawing/2014/main" xmlns="" id="{82E38214-94B0-4877-B5F5-C0B43215FB6D}"/>
                </a:ext>
              </a:extLst>
            </p:cNvPr>
            <p:cNvCxnSpPr>
              <a:stCxn id="12" idx="2"/>
              <a:endCxn id="23" idx="2"/>
            </p:cNvCxnSpPr>
            <p:nvPr/>
          </p:nvCxnSpPr>
          <p:spPr>
            <a:xfrm rot="5400000">
              <a:off x="6238861" y="2492282"/>
              <a:ext cx="1198580" cy="5065551"/>
            </a:xfrm>
            <a:prstGeom prst="bentConnector3">
              <a:avLst>
                <a:gd name="adj1" fmla="val 119073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745907" y="833321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0440490F-CB15-40EE-8EC2-1E4E3AD4F3E3}"/>
                </a:ext>
              </a:extLst>
            </p:cNvPr>
            <p:cNvSpPr/>
            <p:nvPr/>
          </p:nvSpPr>
          <p:spPr>
            <a:xfrm>
              <a:off x="3978268" y="154576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xmlns="" id="{8DB8945E-1B3A-466A-AF26-0D5081C2F5AC}"/>
                </a:ext>
              </a:extLst>
            </p:cNvPr>
            <p:cNvSpPr/>
            <p:nvPr/>
          </p:nvSpPr>
          <p:spPr>
            <a:xfrm>
              <a:off x="3978268" y="263211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hthoek 39">
            <a:extLst>
              <a:ext uri="{FF2B5EF4-FFF2-40B4-BE49-F238E27FC236}">
                <a16:creationId xmlns:a16="http://schemas.microsoft.com/office/drawing/2014/main" xmlns="" id="{F8D8E43A-6BFA-44F2-914C-7CFFA80EDB5E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Variational</a:t>
            </a:r>
            <a:endParaRPr lang="nl-NL" sz="1400" dirty="0" smtClean="0"/>
          </a:p>
          <a:p>
            <a:pPr algn="ctr"/>
            <a:r>
              <a:rPr lang="nl-NL" sz="1400" dirty="0" err="1" smtClean="0"/>
              <a:t>AutoEncoder</a:t>
            </a:r>
            <a:endParaRPr lang="nl-NL" sz="14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0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ep 31">
            <a:extLst>
              <a:ext uri="{FF2B5EF4-FFF2-40B4-BE49-F238E27FC236}">
                <a16:creationId xmlns:a16="http://schemas.microsoft.com/office/drawing/2014/main" xmlns="" id="{C95454F3-C87C-4E3C-9716-38AAB3B5E883}"/>
              </a:ext>
            </a:extLst>
          </p:cNvPr>
          <p:cNvGrpSpPr/>
          <p:nvPr/>
        </p:nvGrpSpPr>
        <p:grpSpPr>
          <a:xfrm>
            <a:off x="2836645" y="847959"/>
            <a:ext cx="7200800" cy="3842553"/>
            <a:chOff x="745907" y="825767"/>
            <a:chExt cx="8985019" cy="4798581"/>
          </a:xfrm>
        </p:grpSpPr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xmlns="" id="{E677AABD-D994-4774-A589-7DC58C649BDF}"/>
                </a:ext>
              </a:extLst>
            </p:cNvPr>
            <p:cNvCxnSpPr>
              <a:stCxn id="13" idx="0"/>
            </p:cNvCxnSpPr>
            <p:nvPr/>
          </p:nvCxnSpPr>
          <p:spPr>
            <a:xfrm flipH="1" flipV="1">
              <a:off x="5590351" y="3191005"/>
              <a:ext cx="1582" cy="5350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xmlns="" id="{1903573D-FBC0-4FB0-BF7B-1F6702842D43}"/>
                </a:ext>
              </a:extLst>
            </p:cNvPr>
            <p:cNvSpPr/>
            <p:nvPr/>
          </p:nvSpPr>
          <p:spPr>
            <a:xfrm>
              <a:off x="4686287" y="372602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N(0,1)</a:t>
              </a:r>
            </a:p>
          </p:txBody>
        </p:sp>
        <p:sp>
          <p:nvSpPr>
            <p:cNvPr id="6" name="Trapezium 5">
              <a:extLst>
                <a:ext uri="{FF2B5EF4-FFF2-40B4-BE49-F238E27FC236}">
                  <a16:creationId xmlns:a16="http://schemas.microsoft.com/office/drawing/2014/main" xmlns="" id="{4B87F8C2-E463-49A7-B8BA-D6BD8D278B2C}"/>
                </a:ext>
              </a:extLst>
            </p:cNvPr>
            <p:cNvSpPr/>
            <p:nvPr/>
          </p:nvSpPr>
          <p:spPr>
            <a:xfrm rot="5400000">
              <a:off x="918268" y="1373321"/>
              <a:ext cx="3600000" cy="2520000"/>
            </a:xfrm>
            <a:prstGeom prst="trapezoid">
              <a:avLst>
                <a:gd name="adj" fmla="val 28469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Encoder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q</a:t>
              </a:r>
              <a:r>
                <a:rPr lang="nl-NL" baseline="-25000" dirty="0" err="1">
                  <a:solidFill>
                    <a:schemeClr val="tx1"/>
                  </a:solidFill>
                </a:rPr>
                <a:t>φ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z|x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xmlns="" id="{A3D0D726-7BBA-409B-A4A8-FC73F9B543E0}"/>
                </a:ext>
              </a:extLst>
            </p:cNvPr>
            <p:cNvSpPr/>
            <p:nvPr/>
          </p:nvSpPr>
          <p:spPr>
            <a:xfrm>
              <a:off x="3978268" y="155332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xmlns="" id="{D6659F0B-E120-43BE-8931-EC8670FE2131}"/>
                </a:ext>
              </a:extLst>
            </p:cNvPr>
            <p:cNvSpPr/>
            <p:nvPr/>
          </p:nvSpPr>
          <p:spPr>
            <a:xfrm>
              <a:off x="3978268" y="2639670"/>
              <a:ext cx="360000" cy="1080000"/>
            </a:xfrm>
            <a:prstGeom prst="rect">
              <a:avLst/>
            </a:prstGeom>
            <a:solidFill>
              <a:srgbClr val="89D5C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r>
                <a:rPr lang="nl-NL" sz="1200" baseline="30000" dirty="0">
                  <a:solidFill>
                    <a:schemeClr val="tx1"/>
                  </a:solidFill>
                </a:rPr>
                <a:t>2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xmlns="" id="{B3118607-B41D-40AE-A77B-7FBB109B8F11}"/>
                </a:ext>
              </a:extLst>
            </p:cNvPr>
            <p:cNvSpPr/>
            <p:nvPr/>
          </p:nvSpPr>
          <p:spPr>
            <a:xfrm>
              <a:off x="6136541" y="209967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z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xmlns="" id="{B48691D6-3C9D-400D-9202-546AFD6630FA}"/>
                </a:ext>
              </a:extLst>
            </p:cNvPr>
            <p:cNvSpPr/>
            <p:nvPr/>
          </p:nvSpPr>
          <p:spPr>
            <a:xfrm rot="16200000">
              <a:off x="5952653" y="1374603"/>
              <a:ext cx="3600000" cy="2520000"/>
            </a:xfrm>
            <a:prstGeom prst="trapezoid">
              <a:avLst>
                <a:gd name="adj" fmla="val 50318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Decoder</a:t>
              </a: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p</a:t>
              </a:r>
              <a:r>
                <a:rPr lang="nl-NL" baseline="-25000" dirty="0" err="1">
                  <a:solidFill>
                    <a:schemeClr val="tx1"/>
                  </a:solidFill>
                </a:rPr>
                <a:t>θ</a:t>
              </a:r>
              <a:r>
                <a:rPr lang="nl-NL" dirty="0">
                  <a:solidFill>
                    <a:schemeClr val="tx1"/>
                  </a:solidFill>
                </a:rPr>
                <a:t>(</a:t>
              </a:r>
              <a:r>
                <a:rPr lang="nl-NL" dirty="0" err="1">
                  <a:solidFill>
                    <a:schemeClr val="tx1"/>
                  </a:solidFill>
                </a:rPr>
                <a:t>x|z</a:t>
              </a:r>
              <a:r>
                <a:rPr lang="nl-NL" dirty="0">
                  <a:solidFill>
                    <a:schemeClr val="tx1"/>
                  </a:solidFill>
                </a:rPr>
                <a:t>)</a:t>
              </a:r>
              <a:endParaRPr lang="nl-NL" baseline="-25000" dirty="0">
                <a:solidFill>
                  <a:schemeClr val="tx1"/>
                </a:solidFill>
              </a:endParaRPr>
            </a:p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0B73C228-D174-4CF1-A6DE-D725B39F279F}"/>
                </a:ext>
              </a:extLst>
            </p:cNvPr>
            <p:cNvSpPr/>
            <p:nvPr/>
          </p:nvSpPr>
          <p:spPr>
            <a:xfrm>
              <a:off x="9010926" y="825767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Reconstructed</a:t>
              </a:r>
              <a:r>
                <a:rPr lang="nl-NL" dirty="0">
                  <a:solidFill>
                    <a:schemeClr val="tx1"/>
                  </a:solidFill>
                </a:rPr>
                <a:t> Input (X’)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xmlns="" id="{CE36E70C-5230-44F5-B527-DE9180FB4D49}"/>
                </a:ext>
              </a:extLst>
            </p:cNvPr>
            <p:cNvSpPr/>
            <p:nvPr/>
          </p:nvSpPr>
          <p:spPr>
            <a:xfrm>
              <a:off x="5411933" y="3726020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ε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xmlns="" id="{B5F329B8-2EC2-486E-B21D-1CB049CBE88F}"/>
                </a:ext>
              </a:extLst>
            </p:cNvPr>
            <p:cNvSpPr/>
            <p:nvPr/>
          </p:nvSpPr>
          <p:spPr>
            <a:xfrm>
              <a:off x="5956540" y="1564871"/>
              <a:ext cx="719999" cy="425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Latent </a:t>
              </a:r>
            </a:p>
            <a:p>
              <a:pPr algn="ctr"/>
              <a:r>
                <a:rPr lang="nl-NL" sz="1050" i="1" dirty="0">
                  <a:solidFill>
                    <a:schemeClr val="bg1"/>
                  </a:solidFill>
                </a:rPr>
                <a:t>Space</a:t>
              </a:r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xmlns="" id="{FE8FC78F-6152-4856-AF4D-1751396A66E4}"/>
                </a:ext>
              </a:extLst>
            </p:cNvPr>
            <p:cNvCxnSpPr>
              <a:cxnSpLocks/>
              <a:stCxn id="13" idx="1"/>
              <a:endCxn id="5" idx="3"/>
            </p:cNvCxnSpPr>
            <p:nvPr/>
          </p:nvCxnSpPr>
          <p:spPr>
            <a:xfrm flipH="1">
              <a:off x="5046287" y="4266020"/>
              <a:ext cx="365646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xmlns="" id="{FC58E73F-21B7-458A-9792-6F624112E198}"/>
                </a:ext>
              </a:extLst>
            </p:cNvPr>
            <p:cNvSpPr/>
            <p:nvPr/>
          </p:nvSpPr>
          <p:spPr>
            <a:xfrm>
              <a:off x="6138709" y="3719670"/>
              <a:ext cx="360000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sz="1400" dirty="0">
                  <a:solidFill>
                    <a:schemeClr val="tx1"/>
                  </a:solidFill>
                </a:rPr>
                <a:t>Prior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xmlns="" id="{BD5EE749-47EC-414A-A03B-64D564173CF4}"/>
                </a:ext>
              </a:extLst>
            </p:cNvPr>
            <p:cNvSpPr/>
            <p:nvPr/>
          </p:nvSpPr>
          <p:spPr>
            <a:xfrm>
              <a:off x="3218716" y="5156991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Reconstruction</a:t>
              </a:r>
              <a:r>
                <a:rPr lang="nl-NL" sz="1200" dirty="0">
                  <a:solidFill>
                    <a:schemeClr val="tx1"/>
                  </a:solidFill>
                </a:rPr>
                <a:t> Error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xmlns="" id="{81549118-F832-414A-9FC8-8B34A824879E}"/>
                </a:ext>
              </a:extLst>
            </p:cNvPr>
            <p:cNvSpPr/>
            <p:nvPr/>
          </p:nvSpPr>
          <p:spPr>
            <a:xfrm>
              <a:off x="5771933" y="5147502"/>
              <a:ext cx="2173318" cy="4673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>
                  <a:solidFill>
                    <a:schemeClr val="tx1"/>
                  </a:solidFill>
                </a:rPr>
                <a:t>Regularization</a:t>
              </a:r>
              <a:r>
                <a:rPr lang="nl-NL" sz="1200" dirty="0">
                  <a:solidFill>
                    <a:schemeClr val="tx1"/>
                  </a:solidFill>
                </a:rPr>
                <a:t> Term</a:t>
              </a:r>
              <a:endParaRPr lang="nl-NL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Verbindingslijn: gebogen 24">
              <a:extLst>
                <a:ext uri="{FF2B5EF4-FFF2-40B4-BE49-F238E27FC236}">
                  <a16:creationId xmlns:a16="http://schemas.microsoft.com/office/drawing/2014/main" xmlns="" id="{195DD8F6-1F21-4DB2-A9C2-C9228F192E6A}"/>
                </a:ext>
              </a:extLst>
            </p:cNvPr>
            <p:cNvCxnSpPr>
              <a:stCxn id="10" idx="2"/>
              <a:endCxn id="24" idx="0"/>
            </p:cNvCxnSpPr>
            <p:nvPr/>
          </p:nvCxnSpPr>
          <p:spPr>
            <a:xfrm rot="16200000" flipH="1">
              <a:off x="5603650" y="3892560"/>
              <a:ext cx="1967832" cy="542051"/>
            </a:xfrm>
            <a:prstGeom prst="bentConnector3">
              <a:avLst>
                <a:gd name="adj1" fmla="val 14891"/>
              </a:avLst>
            </a:prstGeom>
            <a:ln w="38100">
              <a:solidFill>
                <a:srgbClr val="00206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xmlns="" id="{FB313B7A-0E14-4AE3-A362-18A9BDCB35C4}"/>
                </a:ext>
              </a:extLst>
            </p:cNvPr>
            <p:cNvCxnSpPr>
              <a:endCxn id="20" idx="0"/>
            </p:cNvCxnSpPr>
            <p:nvPr/>
          </p:nvCxnSpPr>
          <p:spPr>
            <a:xfrm>
              <a:off x="6316540" y="3520643"/>
              <a:ext cx="2169" cy="199028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Verbindingslijn: gebogen 26">
              <a:extLst>
                <a:ext uri="{FF2B5EF4-FFF2-40B4-BE49-F238E27FC236}">
                  <a16:creationId xmlns:a16="http://schemas.microsoft.com/office/drawing/2014/main" xmlns="" id="{6AE108C3-DB47-4B25-B580-DBF6E8A41D71}"/>
                </a:ext>
              </a:extLst>
            </p:cNvPr>
            <p:cNvCxnSpPr>
              <a:cxnSpLocks/>
              <a:stCxn id="34" idx="2"/>
              <a:endCxn id="23" idx="2"/>
            </p:cNvCxnSpPr>
            <p:nvPr/>
          </p:nvCxnSpPr>
          <p:spPr>
            <a:xfrm rot="16200000" flipH="1">
              <a:off x="2110128" y="3429100"/>
              <a:ext cx="1191026" cy="3199468"/>
            </a:xfrm>
            <a:prstGeom prst="bentConnector3">
              <a:avLst>
                <a:gd name="adj1" fmla="val 119194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Verbindingslijn: gebogen 27">
              <a:extLst>
                <a:ext uri="{FF2B5EF4-FFF2-40B4-BE49-F238E27FC236}">
                  <a16:creationId xmlns:a16="http://schemas.microsoft.com/office/drawing/2014/main" xmlns="" id="{82E38214-94B0-4877-B5F5-C0B43215FB6D}"/>
                </a:ext>
              </a:extLst>
            </p:cNvPr>
            <p:cNvCxnSpPr>
              <a:stCxn id="12" idx="2"/>
              <a:endCxn id="23" idx="2"/>
            </p:cNvCxnSpPr>
            <p:nvPr/>
          </p:nvCxnSpPr>
          <p:spPr>
            <a:xfrm rot="5400000">
              <a:off x="6238861" y="2492282"/>
              <a:ext cx="1198580" cy="5065551"/>
            </a:xfrm>
            <a:prstGeom prst="bentConnector3">
              <a:avLst>
                <a:gd name="adj1" fmla="val 119073"/>
              </a:avLst>
            </a:prstGeom>
            <a:ln w="38100">
              <a:solidFill>
                <a:schemeClr val="bg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xmlns="" id="{D6AB9514-E755-43D1-B9A7-10E3E2BBFC1D}"/>
                </a:ext>
              </a:extLst>
            </p:cNvPr>
            <p:cNvSpPr/>
            <p:nvPr/>
          </p:nvSpPr>
          <p:spPr>
            <a:xfrm>
              <a:off x="745907" y="833321"/>
              <a:ext cx="720000" cy="360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Input (X)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xmlns="" id="{0440490F-CB15-40EE-8EC2-1E4E3AD4F3E3}"/>
                </a:ext>
              </a:extLst>
            </p:cNvPr>
            <p:cNvSpPr/>
            <p:nvPr/>
          </p:nvSpPr>
          <p:spPr>
            <a:xfrm>
              <a:off x="3978268" y="154576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µ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xmlns="" id="{8DB8945E-1B3A-466A-AF26-0D5081C2F5AC}"/>
                </a:ext>
              </a:extLst>
            </p:cNvPr>
            <p:cNvSpPr/>
            <p:nvPr/>
          </p:nvSpPr>
          <p:spPr>
            <a:xfrm>
              <a:off x="3978268" y="2632117"/>
              <a:ext cx="360000" cy="108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</a:rPr>
                <a:t>δ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3" name="Rechte verbindingslijn 62"/>
          <p:cNvCxnSpPr/>
          <p:nvPr/>
        </p:nvCxnSpPr>
        <p:spPr>
          <a:xfrm flipH="1">
            <a:off x="3407547" y="2746348"/>
            <a:ext cx="2443153" cy="0"/>
          </a:xfrm>
          <a:prstGeom prst="line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35" idx="3"/>
          </p:cNvCxnSpPr>
          <p:nvPr/>
        </p:nvCxnSpPr>
        <p:spPr>
          <a:xfrm flipH="1">
            <a:off x="3407547" y="1856927"/>
            <a:ext cx="2308098" cy="13325"/>
          </a:xfrm>
          <a:prstGeom prst="line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Verbindingslijn: gebogen 14">
            <a:extLst>
              <a:ext uri="{FF2B5EF4-FFF2-40B4-BE49-F238E27FC236}">
                <a16:creationId xmlns:a16="http://schemas.microsoft.com/office/drawing/2014/main" xmlns="" id="{4BB699A5-3E96-47FF-A7E9-8BEC2328B426}"/>
              </a:ext>
            </a:extLst>
          </p:cNvPr>
          <p:cNvCxnSpPr>
            <a:cxnSpLocks/>
          </p:cNvCxnSpPr>
          <p:nvPr/>
        </p:nvCxnSpPr>
        <p:spPr>
          <a:xfrm>
            <a:off x="5715645" y="1861947"/>
            <a:ext cx="1441177" cy="437500"/>
          </a:xfrm>
          <a:prstGeom prst="bentConnector3">
            <a:avLst>
              <a:gd name="adj1" fmla="val 69704"/>
            </a:avLst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Verbindingslijn: gebogen 15">
            <a:extLst>
              <a:ext uri="{FF2B5EF4-FFF2-40B4-BE49-F238E27FC236}">
                <a16:creationId xmlns:a16="http://schemas.microsoft.com/office/drawing/2014/main" xmlns="" id="{EF776822-55F0-4D85-821A-406DE11A15EA}"/>
              </a:ext>
            </a:extLst>
          </p:cNvPr>
          <p:cNvCxnSpPr>
            <a:cxnSpLocks/>
          </p:cNvCxnSpPr>
          <p:nvPr/>
        </p:nvCxnSpPr>
        <p:spPr>
          <a:xfrm flipV="1">
            <a:off x="5715645" y="2299447"/>
            <a:ext cx="1441177" cy="432415"/>
          </a:xfrm>
          <a:prstGeom prst="bentConnector3">
            <a:avLst>
              <a:gd name="adj1" fmla="val 69704"/>
            </a:avLst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ep 29">
            <a:extLst>
              <a:ext uri="{FF2B5EF4-FFF2-40B4-BE49-F238E27FC236}">
                <a16:creationId xmlns:a16="http://schemas.microsoft.com/office/drawing/2014/main" xmlns="" id="{702553F5-BADF-460D-8BDD-F8670155C75B}"/>
              </a:ext>
            </a:extLst>
          </p:cNvPr>
          <p:cNvGrpSpPr/>
          <p:nvPr/>
        </p:nvGrpSpPr>
        <p:grpSpPr>
          <a:xfrm>
            <a:off x="312751" y="453091"/>
            <a:ext cx="1937605" cy="1696104"/>
            <a:chOff x="4047388" y="1123401"/>
            <a:chExt cx="2700001" cy="2450205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xmlns="" id="{7A12C927-F60E-4A54-94B8-9B2506EADD79}"/>
                </a:ext>
              </a:extLst>
            </p:cNvPr>
            <p:cNvSpPr/>
            <p:nvPr/>
          </p:nvSpPr>
          <p:spPr>
            <a:xfrm>
              <a:off x="4047388" y="1790136"/>
              <a:ext cx="2700000" cy="45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Vector</a:t>
              </a:r>
              <a:endParaRPr lang="nl-NL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xmlns="" id="{E405E10F-916D-4A4F-8821-C6F68F79E915}"/>
                </a:ext>
              </a:extLst>
            </p:cNvPr>
            <p:cNvSpPr/>
            <p:nvPr/>
          </p:nvSpPr>
          <p:spPr>
            <a:xfrm>
              <a:off x="4047389" y="2456871"/>
              <a:ext cx="2700000" cy="45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Neural</a:t>
              </a:r>
              <a:r>
                <a:rPr lang="nl-NL" sz="1400" b="1" dirty="0">
                  <a:solidFill>
                    <a:schemeClr val="tx1"/>
                  </a:solidFill>
                </a:rPr>
                <a:t> Network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xmlns="" id="{0845E348-7608-4028-BB37-4CF5EA3B5A76}"/>
                </a:ext>
              </a:extLst>
            </p:cNvPr>
            <p:cNvSpPr/>
            <p:nvPr/>
          </p:nvSpPr>
          <p:spPr>
            <a:xfrm>
              <a:off x="4047389" y="3123606"/>
              <a:ext cx="2700000" cy="45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>
                  <a:solidFill>
                    <a:schemeClr val="tx1"/>
                  </a:solidFill>
                </a:rPr>
                <a:t>Distribution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xmlns="" id="{58B6CAD9-A51F-45CA-BEF8-4748929CB2B1}"/>
                </a:ext>
              </a:extLst>
            </p:cNvPr>
            <p:cNvSpPr/>
            <p:nvPr/>
          </p:nvSpPr>
          <p:spPr>
            <a:xfrm>
              <a:off x="4047389" y="1123401"/>
              <a:ext cx="2700000" cy="45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b="1" dirty="0" err="1">
                  <a:solidFill>
                    <a:schemeClr val="tx1"/>
                  </a:solidFill>
                </a:rPr>
                <a:t>Scalar</a:t>
              </a:r>
              <a:endParaRPr lang="nl-NL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hthoek 39">
            <a:extLst>
              <a:ext uri="{FF2B5EF4-FFF2-40B4-BE49-F238E27FC236}">
                <a16:creationId xmlns:a16="http://schemas.microsoft.com/office/drawing/2014/main" xmlns="" id="{F8D8E43A-6BFA-44F2-914C-7CFFA80EDB5E}"/>
              </a:ext>
            </a:extLst>
          </p:cNvPr>
          <p:cNvSpPr/>
          <p:nvPr/>
        </p:nvSpPr>
        <p:spPr>
          <a:xfrm>
            <a:off x="306140" y="4950147"/>
            <a:ext cx="1440000" cy="720000"/>
          </a:xfrm>
          <a:prstGeom prst="rect">
            <a:avLst/>
          </a:prstGeom>
          <a:solidFill>
            <a:schemeClr val="tx2"/>
          </a:solidFill>
          <a:ln>
            <a:solidFill>
              <a:srgbClr val="3CA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Variational</a:t>
            </a:r>
            <a:endParaRPr lang="nl-NL" sz="1400" dirty="0" smtClean="0"/>
          </a:p>
          <a:p>
            <a:pPr algn="ctr"/>
            <a:r>
              <a:rPr lang="nl-NL" sz="1400" dirty="0" err="1" smtClean="0"/>
              <a:t>AutoEncoder</a:t>
            </a:r>
            <a:endParaRPr lang="nl-NL" sz="1400" dirty="0"/>
          </a:p>
        </p:txBody>
      </p:sp>
      <p:cxnSp>
        <p:nvCxnSpPr>
          <p:cNvPr id="49" name="Verbindingslijn: gebogen 24">
            <a:extLst>
              <a:ext uri="{FF2B5EF4-FFF2-40B4-BE49-F238E27FC236}">
                <a16:creationId xmlns:a16="http://schemas.microsoft.com/office/drawing/2014/main" xmlns="" id="{195DD8F6-1F21-4DB2-A9C2-C9228F192E6A}"/>
              </a:ext>
            </a:extLst>
          </p:cNvPr>
          <p:cNvCxnSpPr>
            <a:stCxn id="10" idx="1"/>
            <a:endCxn id="10" idx="2"/>
          </p:cNvCxnSpPr>
          <p:nvPr/>
        </p:nvCxnSpPr>
        <p:spPr>
          <a:xfrm rot="10800000" flipH="1" flipV="1">
            <a:off x="7156823" y="2300475"/>
            <a:ext cx="144256" cy="432415"/>
          </a:xfrm>
          <a:prstGeom prst="bentConnector4">
            <a:avLst>
              <a:gd name="adj1" fmla="val 100162"/>
              <a:gd name="adj2" fmla="val 44513"/>
            </a:avLst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Rechte verbindingslijn 2"/>
          <p:cNvCxnSpPr>
            <a:stCxn id="10" idx="2"/>
          </p:cNvCxnSpPr>
          <p:nvPr/>
        </p:nvCxnSpPr>
        <p:spPr>
          <a:xfrm flipH="1">
            <a:off x="7301078" y="2732891"/>
            <a:ext cx="1" cy="633040"/>
          </a:xfrm>
          <a:prstGeom prst="line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jdelijke aanduiding voor dianumm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AB128-787B-40A8-82DD-8D2D00FF7C38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6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spitality Group">
  <a:themeElements>
    <a:clrScheme name="Hospitality Group">
      <a:dk1>
        <a:sysClr val="windowText" lastClr="000000"/>
      </a:dk1>
      <a:lt1>
        <a:sysClr val="window" lastClr="FFFFFF"/>
      </a:lt1>
      <a:dk2>
        <a:srgbClr val="00966E"/>
      </a:dk2>
      <a:lt2>
        <a:srgbClr val="00506E"/>
      </a:lt2>
      <a:accent1>
        <a:srgbClr val="00AAC7"/>
      </a:accent1>
      <a:accent2>
        <a:srgbClr val="434D9B"/>
      </a:accent2>
      <a:accent3>
        <a:srgbClr val="715085"/>
      </a:accent3>
      <a:accent4>
        <a:srgbClr val="B34D7B"/>
      </a:accent4>
      <a:accent5>
        <a:srgbClr val="F39869"/>
      </a:accent5>
      <a:accent6>
        <a:srgbClr val="FECE43"/>
      </a:accent6>
      <a:hlink>
        <a:srgbClr val="000000"/>
      </a:hlink>
      <a:folHlink>
        <a:srgbClr val="000000"/>
      </a:folHlink>
    </a:clrScheme>
    <a:fontScheme name="Hospitality Group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ospitality Group">
  <a:themeElements>
    <a:clrScheme name="HG">
      <a:dk1>
        <a:sysClr val="windowText" lastClr="000000"/>
      </a:dk1>
      <a:lt1>
        <a:sysClr val="window" lastClr="FFFFFF"/>
      </a:lt1>
      <a:dk2>
        <a:srgbClr val="00966E"/>
      </a:dk2>
      <a:lt2>
        <a:srgbClr val="00506E"/>
      </a:lt2>
      <a:accent1>
        <a:srgbClr val="00AAC7"/>
      </a:accent1>
      <a:accent2>
        <a:srgbClr val="434D9B"/>
      </a:accent2>
      <a:accent3>
        <a:srgbClr val="715085"/>
      </a:accent3>
      <a:accent4>
        <a:srgbClr val="B34D7B"/>
      </a:accent4>
      <a:accent5>
        <a:srgbClr val="F39869"/>
      </a:accent5>
      <a:accent6>
        <a:srgbClr val="FECE43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c3db6a15-4be1-4aaf-b093-5bfd6cc9bc5b" Revision="1" Stencil="System.MyShapes" StencilVersion="1.0"/>
</Control>
</file>

<file path=customXml/item2.xml><?xml version="1.0" encoding="utf-8"?>
<Control xmlns="http://schemas.microsoft.com/VisualStudio/2011/storyboarding/control">
  <Id Name="0e1ec7eb-4200-4d1c-ab5c-a507bbd65da1" Revision="1" Stencil="System.MyShapes" StencilVersion="1.0"/>
</Control>
</file>

<file path=customXml/item3.xml><?xml version="1.0" encoding="utf-8"?>
<Control xmlns="http://schemas.microsoft.com/VisualStudio/2011/storyboarding/control">
  <Id Name="a65bb702-a67e-4615-b6ca-96d4df06f235" Revision="1" Stencil="System.MyShapes" StencilVersion="1.0"/>
</Control>
</file>

<file path=customXml/item4.xml><?xml version="1.0" encoding="utf-8"?>
<Control xmlns="http://schemas.microsoft.com/VisualStudio/2011/storyboarding/control">
  <Id Name="afe9bc6f-d9a5-4580-8827-ea42cadc4f77" Revision="1" Stencil="System.MyShapes" StencilVersion="1.0"/>
</Control>
</file>

<file path=customXml/item5.xml><?xml version="1.0" encoding="utf-8"?>
<Control xmlns="http://schemas.microsoft.com/VisualStudio/2011/storyboarding/control">
  <Id Name="d4ea4d6c-f8ee-4916-b623-93c2a0370c88" Revision="1" Stencil="System.MyShapes" StencilVersion="1.0"/>
</Control>
</file>

<file path=customXml/item6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7.xml><?xml version="1.0" encoding="utf-8"?>
<Control xmlns="http://schemas.microsoft.com/VisualStudio/2011/storyboarding/control">
  <Id Name="a477e855-942c-45a9-a0f6-f65c6cdf0b71" Revision="1" Stencil="System.MyShapes" StencilVersion="1.0"/>
</Control>
</file>

<file path=customXml/item8.xml><?xml version="1.0" encoding="utf-8"?>
<Control xmlns="http://schemas.microsoft.com/VisualStudio/2011/storyboarding/control">
  <Id Name="764cbfa4-e080-4dac-a996-8ddd58a01419" Revision="1" Stencil="System.MyShapes" StencilVersion="1.0"/>
</Control>
</file>

<file path=customXml/item9.xml><?xml version="1.0" encoding="utf-8"?>
<Control xmlns="http://schemas.microsoft.com/VisualStudio/2011/storyboarding/control">
  <Id Name="11a67ced-bca8-40cf-a81e-1a724b596d07" Revision="1" Stencil="System.MyShapes" StencilVersion="1.0"/>
</Control>
</file>

<file path=customXml/itemProps1.xml><?xml version="1.0" encoding="utf-8"?>
<ds:datastoreItem xmlns:ds="http://schemas.openxmlformats.org/officeDocument/2006/customXml" ds:itemID="{7820DBB6-371F-43B2-8D48-AF9623B7111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E1992F43-2C63-47FF-ACCA-80AB9D470A6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204D3D8-6837-4324-9135-B7330AFF2EE9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F4ACE39A-9797-47B7-8DA2-FBF56F67E90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AFF1CCFF-18F9-41FB-BD67-408E96E6CD4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823A151-AA04-43A2-92DB-E4AC6AAEA71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19162A7-4AB9-46AC-B191-CD7C0C207B5F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65F48450-0F47-49F2-A2E2-0A74E4E54A83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39547E1C-EEB0-49E8-B2A2-37ED7638850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1300</TotalTime>
  <Words>1157</Words>
  <Application>Microsoft Office PowerPoint</Application>
  <PresentationFormat>Aangepast</PresentationFormat>
  <Paragraphs>693</Paragraphs>
  <Slides>63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Open Sans</vt:lpstr>
      <vt:lpstr>Tempus Sans ITC</vt:lpstr>
      <vt:lpstr>Wingdings</vt:lpstr>
      <vt:lpstr>Hospitality Group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Hospitality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Mick IJzer</dc:creator>
  <cp:lastModifiedBy>MICK</cp:lastModifiedBy>
  <cp:revision>114</cp:revision>
  <cp:lastPrinted>2014-12-18T09:03:57Z</cp:lastPrinted>
  <dcterms:created xsi:type="dcterms:W3CDTF">2021-02-15T15:36:32Z</dcterms:created>
  <dcterms:modified xsi:type="dcterms:W3CDTF">2021-08-11T16:19:11Z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